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2"/>
  </p:notesMasterIdLst>
  <p:sldIdLst>
    <p:sldId id="379" r:id="rId2"/>
    <p:sldId id="380" r:id="rId3"/>
    <p:sldId id="381" r:id="rId4"/>
    <p:sldId id="382" r:id="rId5"/>
    <p:sldId id="383" r:id="rId6"/>
    <p:sldId id="384" r:id="rId7"/>
    <p:sldId id="385" r:id="rId8"/>
    <p:sldId id="398" r:id="rId9"/>
    <p:sldId id="399" r:id="rId10"/>
    <p:sldId id="400" r:id="rId11"/>
    <p:sldId id="405" r:id="rId12"/>
    <p:sldId id="402" r:id="rId13"/>
    <p:sldId id="403" r:id="rId14"/>
    <p:sldId id="406" r:id="rId15"/>
    <p:sldId id="407" r:id="rId16"/>
    <p:sldId id="394" r:id="rId17"/>
    <p:sldId id="408" r:id="rId18"/>
    <p:sldId id="396" r:id="rId19"/>
    <p:sldId id="397" r:id="rId20"/>
    <p:sldId id="261" r:id="rId21"/>
  </p:sldIdLst>
  <p:sldSz cx="12192000" cy="6858000"/>
  <p:notesSz cx="6858000" cy="9144000"/>
  <p:embeddedFontLst>
    <p:embeddedFont>
      <p:font typeface="Lato Regular" panose="020F0502020204030203" pitchFamily="34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Lato Bold" panose="020F0502020204030203" pitchFamily="34" charset="0"/>
      <p:bold r:id="rId28"/>
    </p:embeddedFont>
    <p:embeddedFont>
      <p:font typeface="Lato Black" panose="020F0502020204030203" pitchFamily="34" charset="0"/>
      <p:bold r:id="rId29"/>
      <p:boldItalic r:id="rId30"/>
    </p:embeddedFont>
    <p:embeddedFont>
      <p:font typeface="Lato Heavy" panose="020F0502020204030203" pitchFamily="34" charset="0"/>
      <p:bold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434" autoAdjust="0"/>
  </p:normalViewPr>
  <p:slideViewPr>
    <p:cSldViewPr snapToGrid="0" showGuides="1">
      <p:cViewPr>
        <p:scale>
          <a:sx n="75" d="100"/>
          <a:sy n="75" d="100"/>
        </p:scale>
        <p:origin x="1122" y="996"/>
      </p:cViewPr>
      <p:guideLst>
        <p:guide orient="horz" pos="43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7287A-4CAE-42C3-B7CC-11AFE8021DE7}" type="datetimeFigureOut">
              <a:rPr lang="en-US" smtClean="0"/>
              <a:t>22-Jun-17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316A51-9181-4E3A-ACC2-4B146E9D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147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400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 rot="1904733">
            <a:off x="8679783" y="1392233"/>
            <a:ext cx="1403511" cy="4557758"/>
          </a:xfrm>
          <a:custGeom>
            <a:avLst/>
            <a:gdLst>
              <a:gd name="connsiteX0" fmla="*/ 0 w 1866900"/>
              <a:gd name="connsiteY0" fmla="*/ 0 h 4254500"/>
              <a:gd name="connsiteX1" fmla="*/ 1866900 w 1866900"/>
              <a:gd name="connsiteY1" fmla="*/ 0 h 4254500"/>
              <a:gd name="connsiteX2" fmla="*/ 1866900 w 1866900"/>
              <a:gd name="connsiteY2" fmla="*/ 4254500 h 4254500"/>
              <a:gd name="connsiteX3" fmla="*/ 0 w 1866900"/>
              <a:gd name="connsiteY3" fmla="*/ 4254500 h 4254500"/>
              <a:gd name="connsiteX4" fmla="*/ 0 w 1866900"/>
              <a:gd name="connsiteY4" fmla="*/ 0 h 4254500"/>
              <a:gd name="connsiteX0" fmla="*/ 0 w 1866900"/>
              <a:gd name="connsiteY0" fmla="*/ 0 h 4254500"/>
              <a:gd name="connsiteX1" fmla="*/ 1403511 w 1866900"/>
              <a:gd name="connsiteY1" fmla="*/ 361375 h 4254500"/>
              <a:gd name="connsiteX2" fmla="*/ 1866900 w 1866900"/>
              <a:gd name="connsiteY2" fmla="*/ 4254500 h 4254500"/>
              <a:gd name="connsiteX3" fmla="*/ 0 w 1866900"/>
              <a:gd name="connsiteY3" fmla="*/ 4254500 h 4254500"/>
              <a:gd name="connsiteX4" fmla="*/ 0 w 1866900"/>
              <a:gd name="connsiteY4" fmla="*/ 0 h 4254500"/>
              <a:gd name="connsiteX0" fmla="*/ 0 w 1403511"/>
              <a:gd name="connsiteY0" fmla="*/ 0 h 4557758"/>
              <a:gd name="connsiteX1" fmla="*/ 1403511 w 1403511"/>
              <a:gd name="connsiteY1" fmla="*/ 361375 h 4557758"/>
              <a:gd name="connsiteX2" fmla="*/ 1352618 w 1403511"/>
              <a:gd name="connsiteY2" fmla="*/ 4557758 h 4557758"/>
              <a:gd name="connsiteX3" fmla="*/ 0 w 1403511"/>
              <a:gd name="connsiteY3" fmla="*/ 4254500 h 4557758"/>
              <a:gd name="connsiteX4" fmla="*/ 0 w 1403511"/>
              <a:gd name="connsiteY4" fmla="*/ 0 h 4557758"/>
              <a:gd name="connsiteX0" fmla="*/ 0 w 1403511"/>
              <a:gd name="connsiteY0" fmla="*/ 0 h 4557758"/>
              <a:gd name="connsiteX1" fmla="*/ 1403511 w 1403511"/>
              <a:gd name="connsiteY1" fmla="*/ 361375 h 4557758"/>
              <a:gd name="connsiteX2" fmla="*/ 1352618 w 1403511"/>
              <a:gd name="connsiteY2" fmla="*/ 4557758 h 4557758"/>
              <a:gd name="connsiteX3" fmla="*/ 24708 w 1403511"/>
              <a:gd name="connsiteY3" fmla="*/ 4149607 h 4557758"/>
              <a:gd name="connsiteX4" fmla="*/ 0 w 1403511"/>
              <a:gd name="connsiteY4" fmla="*/ 0 h 4557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3511" h="4557758">
                <a:moveTo>
                  <a:pt x="0" y="0"/>
                </a:moveTo>
                <a:lnTo>
                  <a:pt x="1403511" y="361375"/>
                </a:lnTo>
                <a:lnTo>
                  <a:pt x="1352618" y="4557758"/>
                </a:lnTo>
                <a:lnTo>
                  <a:pt x="24708" y="4149607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16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028700" y="2108200"/>
            <a:ext cx="4025900" cy="2260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484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1460500" y="889000"/>
            <a:ext cx="1816100" cy="3251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2933700" y="1397000"/>
            <a:ext cx="1574800" cy="283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03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6324600" y="2120900"/>
            <a:ext cx="4699000" cy="2616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/>
          </p:nvPr>
        </p:nvSpPr>
        <p:spPr>
          <a:xfrm>
            <a:off x="5143500" y="3530600"/>
            <a:ext cx="1790700" cy="2362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904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 rot="20044236">
            <a:off x="2103383" y="2481968"/>
            <a:ext cx="1523202" cy="3183826"/>
          </a:xfrm>
          <a:custGeom>
            <a:avLst/>
            <a:gdLst>
              <a:gd name="connsiteX0" fmla="*/ 0 w 1931988"/>
              <a:gd name="connsiteY0" fmla="*/ 0 h 3138334"/>
              <a:gd name="connsiteX1" fmla="*/ 1931988 w 1931988"/>
              <a:gd name="connsiteY1" fmla="*/ 0 h 3138334"/>
              <a:gd name="connsiteX2" fmla="*/ 1931988 w 1931988"/>
              <a:gd name="connsiteY2" fmla="*/ 3138334 h 3138334"/>
              <a:gd name="connsiteX3" fmla="*/ 0 w 1931988"/>
              <a:gd name="connsiteY3" fmla="*/ 3138334 h 3138334"/>
              <a:gd name="connsiteX4" fmla="*/ 0 w 1931988"/>
              <a:gd name="connsiteY4" fmla="*/ 0 h 3138334"/>
              <a:gd name="connsiteX0" fmla="*/ 0 w 1931988"/>
              <a:gd name="connsiteY0" fmla="*/ 0 h 3138334"/>
              <a:gd name="connsiteX1" fmla="*/ 1523202 w 1931988"/>
              <a:gd name="connsiteY1" fmla="*/ 542022 h 3138334"/>
              <a:gd name="connsiteX2" fmla="*/ 1931988 w 1931988"/>
              <a:gd name="connsiteY2" fmla="*/ 3138334 h 3138334"/>
              <a:gd name="connsiteX3" fmla="*/ 0 w 1931988"/>
              <a:gd name="connsiteY3" fmla="*/ 3138334 h 3138334"/>
              <a:gd name="connsiteX4" fmla="*/ 0 w 1931988"/>
              <a:gd name="connsiteY4" fmla="*/ 0 h 3138334"/>
              <a:gd name="connsiteX0" fmla="*/ 0 w 1523202"/>
              <a:gd name="connsiteY0" fmla="*/ 0 h 3183826"/>
              <a:gd name="connsiteX1" fmla="*/ 1523202 w 1523202"/>
              <a:gd name="connsiteY1" fmla="*/ 542022 h 3183826"/>
              <a:gd name="connsiteX2" fmla="*/ 1517694 w 1523202"/>
              <a:gd name="connsiteY2" fmla="*/ 3183826 h 3183826"/>
              <a:gd name="connsiteX3" fmla="*/ 0 w 1523202"/>
              <a:gd name="connsiteY3" fmla="*/ 3138334 h 3183826"/>
              <a:gd name="connsiteX4" fmla="*/ 0 w 1523202"/>
              <a:gd name="connsiteY4" fmla="*/ 0 h 318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3202" h="3183826">
                <a:moveTo>
                  <a:pt x="0" y="0"/>
                </a:moveTo>
                <a:lnTo>
                  <a:pt x="1523202" y="542022"/>
                </a:lnTo>
                <a:lnTo>
                  <a:pt x="1517694" y="3183826"/>
                </a:lnTo>
                <a:lnTo>
                  <a:pt x="0" y="3138334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 rot="20044236">
            <a:off x="5447474" y="2495031"/>
            <a:ext cx="1523202" cy="3183826"/>
          </a:xfrm>
          <a:custGeom>
            <a:avLst/>
            <a:gdLst>
              <a:gd name="connsiteX0" fmla="*/ 0 w 1931988"/>
              <a:gd name="connsiteY0" fmla="*/ 0 h 3138334"/>
              <a:gd name="connsiteX1" fmla="*/ 1931988 w 1931988"/>
              <a:gd name="connsiteY1" fmla="*/ 0 h 3138334"/>
              <a:gd name="connsiteX2" fmla="*/ 1931988 w 1931988"/>
              <a:gd name="connsiteY2" fmla="*/ 3138334 h 3138334"/>
              <a:gd name="connsiteX3" fmla="*/ 0 w 1931988"/>
              <a:gd name="connsiteY3" fmla="*/ 3138334 h 3138334"/>
              <a:gd name="connsiteX4" fmla="*/ 0 w 1931988"/>
              <a:gd name="connsiteY4" fmla="*/ 0 h 3138334"/>
              <a:gd name="connsiteX0" fmla="*/ 0 w 1931988"/>
              <a:gd name="connsiteY0" fmla="*/ 0 h 3138334"/>
              <a:gd name="connsiteX1" fmla="*/ 1523202 w 1931988"/>
              <a:gd name="connsiteY1" fmla="*/ 542022 h 3138334"/>
              <a:gd name="connsiteX2" fmla="*/ 1931988 w 1931988"/>
              <a:gd name="connsiteY2" fmla="*/ 3138334 h 3138334"/>
              <a:gd name="connsiteX3" fmla="*/ 0 w 1931988"/>
              <a:gd name="connsiteY3" fmla="*/ 3138334 h 3138334"/>
              <a:gd name="connsiteX4" fmla="*/ 0 w 1931988"/>
              <a:gd name="connsiteY4" fmla="*/ 0 h 3138334"/>
              <a:gd name="connsiteX0" fmla="*/ 0 w 1523202"/>
              <a:gd name="connsiteY0" fmla="*/ 0 h 3183826"/>
              <a:gd name="connsiteX1" fmla="*/ 1523202 w 1523202"/>
              <a:gd name="connsiteY1" fmla="*/ 542022 h 3183826"/>
              <a:gd name="connsiteX2" fmla="*/ 1517694 w 1523202"/>
              <a:gd name="connsiteY2" fmla="*/ 3183826 h 3183826"/>
              <a:gd name="connsiteX3" fmla="*/ 0 w 1523202"/>
              <a:gd name="connsiteY3" fmla="*/ 3138334 h 3183826"/>
              <a:gd name="connsiteX4" fmla="*/ 0 w 1523202"/>
              <a:gd name="connsiteY4" fmla="*/ 0 h 318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3202" h="3183826">
                <a:moveTo>
                  <a:pt x="0" y="0"/>
                </a:moveTo>
                <a:lnTo>
                  <a:pt x="1523202" y="542022"/>
                </a:lnTo>
                <a:lnTo>
                  <a:pt x="1517694" y="3183826"/>
                </a:lnTo>
                <a:lnTo>
                  <a:pt x="0" y="3138334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 rot="20044236">
            <a:off x="8935257" y="2495031"/>
            <a:ext cx="1523202" cy="3183826"/>
          </a:xfrm>
          <a:custGeom>
            <a:avLst/>
            <a:gdLst>
              <a:gd name="connsiteX0" fmla="*/ 0 w 1931988"/>
              <a:gd name="connsiteY0" fmla="*/ 0 h 3138334"/>
              <a:gd name="connsiteX1" fmla="*/ 1931988 w 1931988"/>
              <a:gd name="connsiteY1" fmla="*/ 0 h 3138334"/>
              <a:gd name="connsiteX2" fmla="*/ 1931988 w 1931988"/>
              <a:gd name="connsiteY2" fmla="*/ 3138334 h 3138334"/>
              <a:gd name="connsiteX3" fmla="*/ 0 w 1931988"/>
              <a:gd name="connsiteY3" fmla="*/ 3138334 h 3138334"/>
              <a:gd name="connsiteX4" fmla="*/ 0 w 1931988"/>
              <a:gd name="connsiteY4" fmla="*/ 0 h 3138334"/>
              <a:gd name="connsiteX0" fmla="*/ 0 w 1931988"/>
              <a:gd name="connsiteY0" fmla="*/ 0 h 3138334"/>
              <a:gd name="connsiteX1" fmla="*/ 1523202 w 1931988"/>
              <a:gd name="connsiteY1" fmla="*/ 542022 h 3138334"/>
              <a:gd name="connsiteX2" fmla="*/ 1931988 w 1931988"/>
              <a:gd name="connsiteY2" fmla="*/ 3138334 h 3138334"/>
              <a:gd name="connsiteX3" fmla="*/ 0 w 1931988"/>
              <a:gd name="connsiteY3" fmla="*/ 3138334 h 3138334"/>
              <a:gd name="connsiteX4" fmla="*/ 0 w 1931988"/>
              <a:gd name="connsiteY4" fmla="*/ 0 h 3138334"/>
              <a:gd name="connsiteX0" fmla="*/ 0 w 1523202"/>
              <a:gd name="connsiteY0" fmla="*/ 0 h 3183826"/>
              <a:gd name="connsiteX1" fmla="*/ 1523202 w 1523202"/>
              <a:gd name="connsiteY1" fmla="*/ 542022 h 3183826"/>
              <a:gd name="connsiteX2" fmla="*/ 1517694 w 1523202"/>
              <a:gd name="connsiteY2" fmla="*/ 3183826 h 3183826"/>
              <a:gd name="connsiteX3" fmla="*/ 0 w 1523202"/>
              <a:gd name="connsiteY3" fmla="*/ 3138334 h 3183826"/>
              <a:gd name="connsiteX4" fmla="*/ 0 w 1523202"/>
              <a:gd name="connsiteY4" fmla="*/ 0 h 318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3202" h="3183826">
                <a:moveTo>
                  <a:pt x="0" y="0"/>
                </a:moveTo>
                <a:lnTo>
                  <a:pt x="1523202" y="542022"/>
                </a:lnTo>
                <a:lnTo>
                  <a:pt x="1517694" y="3183826"/>
                </a:lnTo>
                <a:lnTo>
                  <a:pt x="0" y="3138334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476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 rot="1162623">
            <a:off x="2455535" y="1545178"/>
            <a:ext cx="1783735" cy="4398913"/>
          </a:xfrm>
          <a:custGeom>
            <a:avLst/>
            <a:gdLst>
              <a:gd name="connsiteX0" fmla="*/ 0 w 1797853"/>
              <a:gd name="connsiteY0" fmla="*/ 0 h 3784600"/>
              <a:gd name="connsiteX1" fmla="*/ 1797853 w 1797853"/>
              <a:gd name="connsiteY1" fmla="*/ 0 h 3784600"/>
              <a:gd name="connsiteX2" fmla="*/ 1797853 w 1797853"/>
              <a:gd name="connsiteY2" fmla="*/ 3784600 h 3784600"/>
              <a:gd name="connsiteX3" fmla="*/ 0 w 1797853"/>
              <a:gd name="connsiteY3" fmla="*/ 3784600 h 3784600"/>
              <a:gd name="connsiteX4" fmla="*/ 0 w 1797853"/>
              <a:gd name="connsiteY4" fmla="*/ 0 h 3784600"/>
              <a:gd name="connsiteX0" fmla="*/ 0 w 1797853"/>
              <a:gd name="connsiteY0" fmla="*/ 614313 h 4398913"/>
              <a:gd name="connsiteX1" fmla="*/ 1783735 w 1797853"/>
              <a:gd name="connsiteY1" fmla="*/ 0 h 4398913"/>
              <a:gd name="connsiteX2" fmla="*/ 1797853 w 1797853"/>
              <a:gd name="connsiteY2" fmla="*/ 4398913 h 4398913"/>
              <a:gd name="connsiteX3" fmla="*/ 0 w 1797853"/>
              <a:gd name="connsiteY3" fmla="*/ 4398913 h 4398913"/>
              <a:gd name="connsiteX4" fmla="*/ 0 w 1797853"/>
              <a:gd name="connsiteY4" fmla="*/ 614313 h 4398913"/>
              <a:gd name="connsiteX0" fmla="*/ 0 w 1783735"/>
              <a:gd name="connsiteY0" fmla="*/ 614313 h 4398913"/>
              <a:gd name="connsiteX1" fmla="*/ 1783735 w 1783735"/>
              <a:gd name="connsiteY1" fmla="*/ 0 h 4398913"/>
              <a:gd name="connsiteX2" fmla="*/ 1748201 w 1783735"/>
              <a:gd name="connsiteY2" fmla="*/ 4066349 h 4398913"/>
              <a:gd name="connsiteX3" fmla="*/ 0 w 1783735"/>
              <a:gd name="connsiteY3" fmla="*/ 4398913 h 4398913"/>
              <a:gd name="connsiteX4" fmla="*/ 0 w 1783735"/>
              <a:gd name="connsiteY4" fmla="*/ 614313 h 439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3735" h="4398913">
                <a:moveTo>
                  <a:pt x="0" y="614313"/>
                </a:moveTo>
                <a:lnTo>
                  <a:pt x="1783735" y="0"/>
                </a:lnTo>
                <a:lnTo>
                  <a:pt x="1748201" y="4066349"/>
                </a:lnTo>
                <a:lnTo>
                  <a:pt x="0" y="4398913"/>
                </a:lnTo>
                <a:lnTo>
                  <a:pt x="0" y="614313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917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8166100" y="228600"/>
            <a:ext cx="2590800" cy="5549900"/>
          </a:xfrm>
          <a:custGeom>
            <a:avLst/>
            <a:gdLst>
              <a:gd name="connsiteX0" fmla="*/ 0 w 266700"/>
              <a:gd name="connsiteY0" fmla="*/ 0 h 3352800"/>
              <a:gd name="connsiteX1" fmla="*/ 266700 w 266700"/>
              <a:gd name="connsiteY1" fmla="*/ 0 h 3352800"/>
              <a:gd name="connsiteX2" fmla="*/ 266700 w 266700"/>
              <a:gd name="connsiteY2" fmla="*/ 3352800 h 3352800"/>
              <a:gd name="connsiteX3" fmla="*/ 0 w 266700"/>
              <a:gd name="connsiteY3" fmla="*/ 3352800 h 3352800"/>
              <a:gd name="connsiteX4" fmla="*/ 0 w 266700"/>
              <a:gd name="connsiteY4" fmla="*/ 0 h 3352800"/>
              <a:gd name="connsiteX0" fmla="*/ 0 w 1460500"/>
              <a:gd name="connsiteY0" fmla="*/ 1219200 h 4572000"/>
              <a:gd name="connsiteX1" fmla="*/ 1460500 w 1460500"/>
              <a:gd name="connsiteY1" fmla="*/ 0 h 4572000"/>
              <a:gd name="connsiteX2" fmla="*/ 266700 w 1460500"/>
              <a:gd name="connsiteY2" fmla="*/ 4572000 h 4572000"/>
              <a:gd name="connsiteX3" fmla="*/ 0 w 1460500"/>
              <a:gd name="connsiteY3" fmla="*/ 4572000 h 4572000"/>
              <a:gd name="connsiteX4" fmla="*/ 0 w 1460500"/>
              <a:gd name="connsiteY4" fmla="*/ 1219200 h 4572000"/>
              <a:gd name="connsiteX0" fmla="*/ 1130300 w 2590800"/>
              <a:gd name="connsiteY0" fmla="*/ 1219200 h 5549900"/>
              <a:gd name="connsiteX1" fmla="*/ 2590800 w 2590800"/>
              <a:gd name="connsiteY1" fmla="*/ 0 h 5549900"/>
              <a:gd name="connsiteX2" fmla="*/ 1397000 w 2590800"/>
              <a:gd name="connsiteY2" fmla="*/ 4572000 h 5549900"/>
              <a:gd name="connsiteX3" fmla="*/ 0 w 2590800"/>
              <a:gd name="connsiteY3" fmla="*/ 5549900 h 5549900"/>
              <a:gd name="connsiteX4" fmla="*/ 1130300 w 2590800"/>
              <a:gd name="connsiteY4" fmla="*/ 1219200 h 554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0800" h="5549900">
                <a:moveTo>
                  <a:pt x="1130300" y="1219200"/>
                </a:moveTo>
                <a:lnTo>
                  <a:pt x="2590800" y="0"/>
                </a:lnTo>
                <a:lnTo>
                  <a:pt x="1397000" y="4572000"/>
                </a:lnTo>
                <a:lnTo>
                  <a:pt x="0" y="5549900"/>
                </a:lnTo>
                <a:lnTo>
                  <a:pt x="1130300" y="121920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85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090738" y="1463675"/>
            <a:ext cx="2794000" cy="36703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765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" y="3429000"/>
            <a:ext cx="6096000" cy="3429000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35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2269331"/>
            <a:ext cx="6096000" cy="231933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6096000" y="2269331"/>
            <a:ext cx="6096000" cy="2319338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623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57326" y="1047267"/>
            <a:ext cx="3459162" cy="22256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922161" y="1047267"/>
            <a:ext cx="2173839" cy="22256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6000" y="3525424"/>
            <a:ext cx="3459162" cy="22256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660835" y="3525424"/>
            <a:ext cx="2173839" cy="22256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859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3830638" cy="20843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15409" y="3429000"/>
            <a:ext cx="4161182" cy="20843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361362" y="3429000"/>
            <a:ext cx="3830638" cy="20843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941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3536950"/>
            <a:ext cx="2570922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570923" y="3536950"/>
            <a:ext cx="3179003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749926" y="3536950"/>
            <a:ext cx="3567111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317037" y="3536950"/>
            <a:ext cx="2874963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" y="5197475"/>
            <a:ext cx="3869634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3869635" y="5197475"/>
            <a:ext cx="3179003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7048638" y="5197475"/>
            <a:ext cx="2890492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939130" y="5197475"/>
            <a:ext cx="2252870" cy="16605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520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99336" y="533676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226918" y="533676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254500" y="533676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99336" y="2508250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226918" y="2508250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4254500" y="2508250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99336" y="4482824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2226918" y="4482824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4254500" y="4482824"/>
            <a:ext cx="18415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552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53949" y="1020763"/>
            <a:ext cx="5062537" cy="50625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6255095" y="1020763"/>
            <a:ext cx="2411412" cy="24114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8905116" y="1020763"/>
            <a:ext cx="2411412" cy="24114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6431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02754" y="2029571"/>
            <a:ext cx="2796623" cy="2798857"/>
          </a:xfrm>
          <a:prstGeom prst="flowChartDecision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299377" y="2029571"/>
            <a:ext cx="2796623" cy="2798857"/>
          </a:xfrm>
          <a:prstGeom prst="flowChartDecision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901065" y="3428999"/>
            <a:ext cx="2796623" cy="2798857"/>
          </a:xfrm>
          <a:prstGeom prst="flowChartDecision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901065" y="630142"/>
            <a:ext cx="2796623" cy="2798857"/>
          </a:xfrm>
          <a:prstGeom prst="flowChartDecision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0639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00527" y="1825625"/>
            <a:ext cx="4705350" cy="16033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9050614" y="1141412"/>
            <a:ext cx="2226986" cy="45751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0159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537874" y="861737"/>
            <a:ext cx="4160837" cy="24114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3262" y="2743547"/>
            <a:ext cx="2915030" cy="357774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267648" y="4029009"/>
            <a:ext cx="2252421" cy="197422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4018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160588" cy="21605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0" y="2160588"/>
            <a:ext cx="2160588" cy="21605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0" y="4321176"/>
            <a:ext cx="2160588" cy="21605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2160588" y="0"/>
            <a:ext cx="2160588" cy="21605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160588" y="2160588"/>
            <a:ext cx="2160588" cy="21605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4321176" y="0"/>
            <a:ext cx="2160588" cy="21605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600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256104" y="0"/>
            <a:ext cx="3935896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3935896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89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57188" y="1189831"/>
            <a:ext cx="2093912" cy="44783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36562" y="1189831"/>
            <a:ext cx="3459438" cy="209670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2636562" y="3571461"/>
            <a:ext cx="3459438" cy="209670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6995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724275" y="2508250"/>
            <a:ext cx="8467725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000" y="546928"/>
            <a:ext cx="6096000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885042" y="4469572"/>
            <a:ext cx="4306957" cy="1841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1966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3644348"/>
            <a:ext cx="1974574" cy="321365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67339" y="4121426"/>
            <a:ext cx="1974574" cy="273657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134678" y="2809461"/>
            <a:ext cx="1974574" cy="404853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2748" y="4823790"/>
            <a:ext cx="1974574" cy="2034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8150087" y="3803374"/>
            <a:ext cx="1974574" cy="305462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0217426" y="4293704"/>
            <a:ext cx="1974574" cy="256429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410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096000" cy="6858000"/>
          </a:xfrm>
          <a:prstGeom prst="parallelogram">
            <a:avLst>
              <a:gd name="adj" fmla="val 34783"/>
            </a:avLst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7417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prstGeom prst="homePlat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031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1 w 10000"/>
              <a:gd name="connsiteY0" fmla="*/ 5053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11 w 10000"/>
              <a:gd name="connsiteY4" fmla="*/ 505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1" y="5053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cubicBezTo>
                  <a:pt x="4" y="8351"/>
                  <a:pt x="7" y="6702"/>
                  <a:pt x="11" y="5053"/>
                </a:cubicBez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011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34128" y="944321"/>
            <a:ext cx="4972351" cy="4969358"/>
          </a:xfrm>
          <a:prstGeom prst="fram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906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5605668" cy="6858000"/>
          </a:xfrm>
          <a:custGeom>
            <a:avLst/>
            <a:gdLst>
              <a:gd name="connsiteX0" fmla="*/ 3564833 w 5605668"/>
              <a:gd name="connsiteY0" fmla="*/ 0 h 6858000"/>
              <a:gd name="connsiteX1" fmla="*/ 4585251 w 5605668"/>
              <a:gd name="connsiteY1" fmla="*/ 0 h 6858000"/>
              <a:gd name="connsiteX2" fmla="*/ 5605668 w 5605668"/>
              <a:gd name="connsiteY2" fmla="*/ 3429000 h 6858000"/>
              <a:gd name="connsiteX3" fmla="*/ 4585251 w 5605668"/>
              <a:gd name="connsiteY3" fmla="*/ 6858000 h 6858000"/>
              <a:gd name="connsiteX4" fmla="*/ 3564833 w 5605668"/>
              <a:gd name="connsiteY4" fmla="*/ 6858000 h 6858000"/>
              <a:gd name="connsiteX5" fmla="*/ 4585251 w 5605668"/>
              <a:gd name="connsiteY5" fmla="*/ 3429000 h 6858000"/>
              <a:gd name="connsiteX6" fmla="*/ 0 w 5605668"/>
              <a:gd name="connsiteY6" fmla="*/ 0 h 6858000"/>
              <a:gd name="connsiteX7" fmla="*/ 1020418 w 5605668"/>
              <a:gd name="connsiteY7" fmla="*/ 0 h 6858000"/>
              <a:gd name="connsiteX8" fmla="*/ 2040835 w 5605668"/>
              <a:gd name="connsiteY8" fmla="*/ 3429000 h 6858000"/>
              <a:gd name="connsiteX9" fmla="*/ 1020418 w 5605668"/>
              <a:gd name="connsiteY9" fmla="*/ 6858000 h 6858000"/>
              <a:gd name="connsiteX10" fmla="*/ 0 w 5605668"/>
              <a:gd name="connsiteY10" fmla="*/ 6858000 h 6858000"/>
              <a:gd name="connsiteX11" fmla="*/ 1020418 w 5605668"/>
              <a:gd name="connsiteY11" fmla="*/ 3429000 h 6858000"/>
              <a:gd name="connsiteX12" fmla="*/ 1166191 w 5605668"/>
              <a:gd name="connsiteY12" fmla="*/ 0 h 6858000"/>
              <a:gd name="connsiteX13" fmla="*/ 2186609 w 5605668"/>
              <a:gd name="connsiteY13" fmla="*/ 0 h 6858000"/>
              <a:gd name="connsiteX14" fmla="*/ 3207026 w 5605668"/>
              <a:gd name="connsiteY14" fmla="*/ 3429000 h 6858000"/>
              <a:gd name="connsiteX15" fmla="*/ 2186609 w 5605668"/>
              <a:gd name="connsiteY15" fmla="*/ 6858000 h 6858000"/>
              <a:gd name="connsiteX16" fmla="*/ 1166191 w 5605668"/>
              <a:gd name="connsiteY16" fmla="*/ 6858000 h 6858000"/>
              <a:gd name="connsiteX17" fmla="*/ 2186609 w 5605668"/>
              <a:gd name="connsiteY17" fmla="*/ 3429000 h 6858000"/>
              <a:gd name="connsiteX18" fmla="*/ 2332382 w 5605668"/>
              <a:gd name="connsiteY18" fmla="*/ 0 h 6858000"/>
              <a:gd name="connsiteX19" fmla="*/ 3352800 w 5605668"/>
              <a:gd name="connsiteY19" fmla="*/ 0 h 6858000"/>
              <a:gd name="connsiteX20" fmla="*/ 4373217 w 5605668"/>
              <a:gd name="connsiteY20" fmla="*/ 3429000 h 6858000"/>
              <a:gd name="connsiteX21" fmla="*/ 3352800 w 5605668"/>
              <a:gd name="connsiteY21" fmla="*/ 6858000 h 6858000"/>
              <a:gd name="connsiteX22" fmla="*/ 2332382 w 5605668"/>
              <a:gd name="connsiteY22" fmla="*/ 6858000 h 6858000"/>
              <a:gd name="connsiteX23" fmla="*/ 3352800 w 5605668"/>
              <a:gd name="connsiteY23" fmla="*/ 3429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605668" h="6858000">
                <a:moveTo>
                  <a:pt x="3564833" y="0"/>
                </a:moveTo>
                <a:lnTo>
                  <a:pt x="4585251" y="0"/>
                </a:lnTo>
                <a:lnTo>
                  <a:pt x="5605668" y="3429000"/>
                </a:lnTo>
                <a:lnTo>
                  <a:pt x="4585251" y="6858000"/>
                </a:lnTo>
                <a:lnTo>
                  <a:pt x="3564833" y="6858000"/>
                </a:lnTo>
                <a:lnTo>
                  <a:pt x="4585251" y="3429000"/>
                </a:lnTo>
                <a:close/>
                <a:moveTo>
                  <a:pt x="0" y="0"/>
                </a:moveTo>
                <a:lnTo>
                  <a:pt x="1020418" y="0"/>
                </a:lnTo>
                <a:lnTo>
                  <a:pt x="2040835" y="3429000"/>
                </a:lnTo>
                <a:lnTo>
                  <a:pt x="1020418" y="6858000"/>
                </a:lnTo>
                <a:lnTo>
                  <a:pt x="0" y="6858000"/>
                </a:lnTo>
                <a:lnTo>
                  <a:pt x="1020418" y="3429000"/>
                </a:lnTo>
                <a:close/>
                <a:moveTo>
                  <a:pt x="1166191" y="0"/>
                </a:moveTo>
                <a:lnTo>
                  <a:pt x="2186609" y="0"/>
                </a:lnTo>
                <a:lnTo>
                  <a:pt x="3207026" y="3429000"/>
                </a:lnTo>
                <a:lnTo>
                  <a:pt x="2186609" y="6858000"/>
                </a:lnTo>
                <a:lnTo>
                  <a:pt x="1166191" y="6858000"/>
                </a:lnTo>
                <a:lnTo>
                  <a:pt x="2186609" y="3429000"/>
                </a:lnTo>
                <a:close/>
                <a:moveTo>
                  <a:pt x="2332382" y="0"/>
                </a:moveTo>
                <a:lnTo>
                  <a:pt x="3352800" y="0"/>
                </a:lnTo>
                <a:lnTo>
                  <a:pt x="4373217" y="3429000"/>
                </a:lnTo>
                <a:lnTo>
                  <a:pt x="3352800" y="6858000"/>
                </a:lnTo>
                <a:lnTo>
                  <a:pt x="2332382" y="6858000"/>
                </a:lnTo>
                <a:lnTo>
                  <a:pt x="335280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3431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736837" y="0"/>
            <a:ext cx="12762120" cy="6858000"/>
          </a:xfrm>
          <a:prstGeom prst="trapezoid">
            <a:avLst>
              <a:gd name="adj" fmla="val 62874"/>
            </a:avLst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343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-25956" y="14460"/>
            <a:ext cx="6903833" cy="6900222"/>
          </a:xfrm>
          <a:prstGeom prst="halfFram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64903" y="2504661"/>
            <a:ext cx="4147932" cy="4145762"/>
          </a:xfrm>
          <a:prstGeom prst="halfFram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6131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297888" y="3428999"/>
            <a:ext cx="2625832" cy="2945295"/>
          </a:xfrm>
          <a:custGeom>
            <a:avLst/>
            <a:gdLst>
              <a:gd name="connsiteX0" fmla="*/ 0 w 2625832"/>
              <a:gd name="connsiteY0" fmla="*/ 0 h 2945295"/>
              <a:gd name="connsiteX1" fmla="*/ 2625832 w 2625832"/>
              <a:gd name="connsiteY1" fmla="*/ 0 h 2945295"/>
              <a:gd name="connsiteX2" fmla="*/ 2625832 w 2625832"/>
              <a:gd name="connsiteY2" fmla="*/ 2945295 h 2945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832" h="2945295">
                <a:moveTo>
                  <a:pt x="0" y="0"/>
                </a:moveTo>
                <a:lnTo>
                  <a:pt x="2625832" y="0"/>
                </a:lnTo>
                <a:lnTo>
                  <a:pt x="2625832" y="294529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102626" cy="6858001"/>
          </a:xfrm>
          <a:prstGeom prst="rtTriangl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6096000" y="2531165"/>
            <a:ext cx="3850256" cy="4326836"/>
          </a:xfrm>
          <a:prstGeom prst="rtTriangl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0222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206500" y="676275"/>
            <a:ext cx="2755900" cy="2755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718050" y="676275"/>
            <a:ext cx="2755900" cy="2755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229600" y="676275"/>
            <a:ext cx="2755900" cy="2755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2568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36036" y="1050131"/>
            <a:ext cx="2916237" cy="47577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816558" y="1050131"/>
            <a:ext cx="2916237" cy="47577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5204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748435" y="936647"/>
            <a:ext cx="4984708" cy="4984706"/>
          </a:xfrm>
          <a:custGeom>
            <a:avLst/>
            <a:gdLst>
              <a:gd name="connsiteX0" fmla="*/ 2583458 w 5166915"/>
              <a:gd name="connsiteY0" fmla="*/ 0 h 5166915"/>
              <a:gd name="connsiteX1" fmla="*/ 3372176 w 5166915"/>
              <a:gd name="connsiteY1" fmla="*/ 326697 h 5166915"/>
              <a:gd name="connsiteX2" fmla="*/ 4840218 w 5166915"/>
              <a:gd name="connsiteY2" fmla="*/ 1794739 h 5166915"/>
              <a:gd name="connsiteX3" fmla="*/ 4840218 w 5166915"/>
              <a:gd name="connsiteY3" fmla="*/ 3372176 h 5166915"/>
              <a:gd name="connsiteX4" fmla="*/ 3372176 w 5166915"/>
              <a:gd name="connsiteY4" fmla="*/ 4840218 h 5166915"/>
              <a:gd name="connsiteX5" fmla="*/ 1794740 w 5166915"/>
              <a:gd name="connsiteY5" fmla="*/ 4840218 h 5166915"/>
              <a:gd name="connsiteX6" fmla="*/ 326698 w 5166915"/>
              <a:gd name="connsiteY6" fmla="*/ 3372176 h 5166915"/>
              <a:gd name="connsiteX7" fmla="*/ 326698 w 5166915"/>
              <a:gd name="connsiteY7" fmla="*/ 1794739 h 5166915"/>
              <a:gd name="connsiteX8" fmla="*/ 1794740 w 5166915"/>
              <a:gd name="connsiteY8" fmla="*/ 326697 h 5166915"/>
              <a:gd name="connsiteX9" fmla="*/ 2583458 w 5166915"/>
              <a:gd name="connsiteY9" fmla="*/ 0 h 516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66915" h="5166915">
                <a:moveTo>
                  <a:pt x="2583458" y="0"/>
                </a:moveTo>
                <a:cubicBezTo>
                  <a:pt x="2868918" y="0"/>
                  <a:pt x="3154377" y="108899"/>
                  <a:pt x="3372176" y="326697"/>
                </a:cubicBezTo>
                <a:lnTo>
                  <a:pt x="4840218" y="1794739"/>
                </a:lnTo>
                <a:cubicBezTo>
                  <a:pt x="5275815" y="2230336"/>
                  <a:pt x="5275815" y="2936579"/>
                  <a:pt x="4840218" y="3372176"/>
                </a:cubicBezTo>
                <a:lnTo>
                  <a:pt x="3372176" y="4840218"/>
                </a:lnTo>
                <a:cubicBezTo>
                  <a:pt x="2936579" y="5275815"/>
                  <a:pt x="2230336" y="5275815"/>
                  <a:pt x="1794740" y="4840218"/>
                </a:cubicBezTo>
                <a:lnTo>
                  <a:pt x="326698" y="3372176"/>
                </a:lnTo>
                <a:cubicBezTo>
                  <a:pt x="-108899" y="2936579"/>
                  <a:pt x="-108899" y="2230336"/>
                  <a:pt x="326698" y="1794739"/>
                </a:cubicBezTo>
                <a:lnTo>
                  <a:pt x="1794740" y="326697"/>
                </a:lnTo>
                <a:cubicBezTo>
                  <a:pt x="2012538" y="108899"/>
                  <a:pt x="2297998" y="0"/>
                  <a:pt x="258345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8885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-1247985"/>
            <a:ext cx="9353974" cy="9353970"/>
          </a:xfrm>
          <a:custGeom>
            <a:avLst/>
            <a:gdLst>
              <a:gd name="connsiteX0" fmla="*/ 2583458 w 5166915"/>
              <a:gd name="connsiteY0" fmla="*/ 0 h 5166915"/>
              <a:gd name="connsiteX1" fmla="*/ 3372176 w 5166915"/>
              <a:gd name="connsiteY1" fmla="*/ 326697 h 5166915"/>
              <a:gd name="connsiteX2" fmla="*/ 4840218 w 5166915"/>
              <a:gd name="connsiteY2" fmla="*/ 1794739 h 5166915"/>
              <a:gd name="connsiteX3" fmla="*/ 4840218 w 5166915"/>
              <a:gd name="connsiteY3" fmla="*/ 3372176 h 5166915"/>
              <a:gd name="connsiteX4" fmla="*/ 3372176 w 5166915"/>
              <a:gd name="connsiteY4" fmla="*/ 4840218 h 5166915"/>
              <a:gd name="connsiteX5" fmla="*/ 1794740 w 5166915"/>
              <a:gd name="connsiteY5" fmla="*/ 4840218 h 5166915"/>
              <a:gd name="connsiteX6" fmla="*/ 326698 w 5166915"/>
              <a:gd name="connsiteY6" fmla="*/ 3372176 h 5166915"/>
              <a:gd name="connsiteX7" fmla="*/ 326698 w 5166915"/>
              <a:gd name="connsiteY7" fmla="*/ 1794739 h 5166915"/>
              <a:gd name="connsiteX8" fmla="*/ 1794740 w 5166915"/>
              <a:gd name="connsiteY8" fmla="*/ 326697 h 5166915"/>
              <a:gd name="connsiteX9" fmla="*/ 2583458 w 5166915"/>
              <a:gd name="connsiteY9" fmla="*/ 0 h 516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66915" h="5166915">
                <a:moveTo>
                  <a:pt x="2583458" y="0"/>
                </a:moveTo>
                <a:cubicBezTo>
                  <a:pt x="2868918" y="0"/>
                  <a:pt x="3154377" y="108899"/>
                  <a:pt x="3372176" y="326697"/>
                </a:cubicBezTo>
                <a:lnTo>
                  <a:pt x="4840218" y="1794739"/>
                </a:lnTo>
                <a:cubicBezTo>
                  <a:pt x="5275815" y="2230336"/>
                  <a:pt x="5275815" y="2936579"/>
                  <a:pt x="4840218" y="3372176"/>
                </a:cubicBezTo>
                <a:lnTo>
                  <a:pt x="3372176" y="4840218"/>
                </a:lnTo>
                <a:cubicBezTo>
                  <a:pt x="2936579" y="5275815"/>
                  <a:pt x="2230336" y="5275815"/>
                  <a:pt x="1794740" y="4840218"/>
                </a:cubicBezTo>
                <a:lnTo>
                  <a:pt x="326698" y="3372176"/>
                </a:lnTo>
                <a:cubicBezTo>
                  <a:pt x="-108899" y="2936579"/>
                  <a:pt x="-108899" y="2230336"/>
                  <a:pt x="326698" y="1794739"/>
                </a:cubicBezTo>
                <a:lnTo>
                  <a:pt x="1794740" y="326697"/>
                </a:lnTo>
                <a:cubicBezTo>
                  <a:pt x="2012538" y="108899"/>
                  <a:pt x="2297998" y="0"/>
                  <a:pt x="258345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2510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275125" y="1404938"/>
            <a:ext cx="2024062" cy="20240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488238" y="1404938"/>
            <a:ext cx="2024062" cy="20240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01351" y="1404938"/>
            <a:ext cx="2024062" cy="20240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5275125" y="3631303"/>
            <a:ext cx="2024062" cy="20240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7488238" y="3631303"/>
            <a:ext cx="2024062" cy="20240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9701351" y="3631303"/>
            <a:ext cx="2024062" cy="20240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6222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6096000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3316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1252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3574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087756" y="0"/>
            <a:ext cx="3008243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465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0360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55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91444" y="517525"/>
            <a:ext cx="9409112" cy="227806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5483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35025" y="1089819"/>
            <a:ext cx="4678363" cy="467836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9255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663950" y="954088"/>
            <a:ext cx="4864100" cy="4864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593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327650" y="0"/>
            <a:ext cx="6864350" cy="68643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652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3744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10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848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844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969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23" r:id="rId2"/>
    <p:sldLayoutId id="2147483722" r:id="rId3"/>
    <p:sldLayoutId id="2147483721" r:id="rId4"/>
    <p:sldLayoutId id="2147483720" r:id="rId5"/>
    <p:sldLayoutId id="2147483719" r:id="rId6"/>
    <p:sldLayoutId id="2147483718" r:id="rId7"/>
    <p:sldLayoutId id="2147483717" r:id="rId8"/>
    <p:sldLayoutId id="2147483716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62" r:id="rId33"/>
    <p:sldLayoutId id="2147483663" r:id="rId34"/>
    <p:sldLayoutId id="2147483664" r:id="rId35"/>
    <p:sldLayoutId id="2147483665" r:id="rId36"/>
    <p:sldLayoutId id="2147483666" r:id="rId37"/>
    <p:sldLayoutId id="2147483667" r:id="rId38"/>
    <p:sldLayoutId id="2147483660" r:id="rId39"/>
    <p:sldLayoutId id="2147483661" r:id="rId40"/>
    <p:sldLayoutId id="2147483653" r:id="rId41"/>
    <p:sldLayoutId id="2147483654" r:id="rId42"/>
    <p:sldLayoutId id="2147483655" r:id="rId43"/>
    <p:sldLayoutId id="2147483656" r:id="rId44"/>
    <p:sldLayoutId id="2147483657" r:id="rId45"/>
    <p:sldLayoutId id="2147483658" r:id="rId46"/>
    <p:sldLayoutId id="2147483659" r:id="rId47"/>
    <p:sldLayoutId id="2147483650" r:id="rId48"/>
    <p:sldLayoutId id="2147483701" r:id="rId4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solidFill>
            <a:schemeClr val="bg1">
              <a:lumMod val="50000"/>
            </a:schemeClr>
          </a:solidFill>
        </p:spPr>
      </p:sp>
      <p:grpSp>
        <p:nvGrpSpPr>
          <p:cNvPr id="4" name="Group 3"/>
          <p:cNvGrpSpPr/>
          <p:nvPr/>
        </p:nvGrpSpPr>
        <p:grpSpPr>
          <a:xfrm rot="16200000">
            <a:off x="-387437" y="1511593"/>
            <a:ext cx="3761870" cy="3834814"/>
            <a:chOff x="4346707" y="-525469"/>
            <a:chExt cx="4848809" cy="3931089"/>
          </a:xfrm>
        </p:grpSpPr>
        <p:sp>
          <p:nvSpPr>
            <p:cNvPr id="5" name="Rectangle 4"/>
            <p:cNvSpPr/>
            <p:nvPr/>
          </p:nvSpPr>
          <p:spPr>
            <a:xfrm>
              <a:off x="4423260" y="-525469"/>
              <a:ext cx="4772256" cy="3858531"/>
            </a:xfrm>
            <a:prstGeom prst="rect">
              <a:avLst/>
            </a:prstGeom>
            <a:noFill/>
            <a:ln w="1524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4346707" y="3333062"/>
              <a:ext cx="1738727" cy="0"/>
            </a:xfrm>
            <a:prstGeom prst="line">
              <a:avLst/>
            </a:prstGeom>
            <a:ln w="152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423260" y="1600686"/>
              <a:ext cx="0" cy="1804934"/>
            </a:xfrm>
            <a:prstGeom prst="line">
              <a:avLst/>
            </a:prstGeom>
            <a:ln w="152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284269" y="4611547"/>
            <a:ext cx="2901435" cy="4616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pt-BR" sz="1000" spc="300" dirty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23 E 24 DE JUNHO DE 2017</a:t>
            </a:r>
          </a:p>
          <a:p>
            <a:pPr algn="r"/>
            <a:r>
              <a:rPr lang="pt-BR" sz="1000" spc="300" dirty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Local: Auditório </a:t>
            </a:r>
            <a:r>
              <a:rPr lang="pt-BR" sz="1000" spc="300" dirty="0" smtClean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da</a:t>
            </a:r>
          </a:p>
          <a:p>
            <a:pPr algn="r"/>
            <a:r>
              <a:rPr lang="pt-BR" sz="1000" spc="300" dirty="0" smtClean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Fundação </a:t>
            </a:r>
            <a:r>
              <a:rPr lang="pt-BR" sz="1000" spc="300" dirty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Getúlio Vargas (FGV)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45658" y="1829361"/>
            <a:ext cx="5706690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V ENCONTRO REGIONAL DO </a:t>
            </a:r>
            <a:r>
              <a:rPr lang="pt-BR" sz="24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CORI/MG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GOVERNADOR </a:t>
            </a:r>
            <a:r>
              <a:rPr lang="pt-BR" sz="2400" dirty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VALADARES/MG</a:t>
            </a:r>
            <a:endParaRPr lang="en-US" sz="24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3645658" y="3811579"/>
            <a:ext cx="4938368" cy="13351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pt-BR" sz="2400" dirty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INCORPORAÇÃO </a:t>
            </a:r>
            <a:r>
              <a:rPr lang="pt-BR" sz="2400" dirty="0" smtClean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IMOBILIÁRIA:</a:t>
            </a:r>
          </a:p>
          <a:p>
            <a:pPr>
              <a:lnSpc>
                <a:spcPct val="125000"/>
              </a:lnSpc>
            </a:pPr>
            <a:r>
              <a:rPr lang="pt-BR" sz="2400" dirty="0" smtClean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REFLEXÕES </a:t>
            </a:r>
            <a:r>
              <a:rPr lang="pt-BR" sz="2400" dirty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SOBRE A FUNÇÃO DO REGISTRADOR</a:t>
            </a:r>
            <a:endParaRPr lang="en-US" sz="2400" dirty="0">
              <a:latin typeface="Lato Black" panose="020F0502020204030203" pitchFamily="34" charset="0"/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2127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solidFill>
            <a:schemeClr val="bg1">
              <a:lumMod val="50000"/>
            </a:schemeClr>
          </a:solidFill>
        </p:spPr>
      </p:sp>
      <p:grpSp>
        <p:nvGrpSpPr>
          <p:cNvPr id="4" name="Group 3"/>
          <p:cNvGrpSpPr/>
          <p:nvPr/>
        </p:nvGrpSpPr>
        <p:grpSpPr>
          <a:xfrm>
            <a:off x="3394206" y="1955166"/>
            <a:ext cx="2743125" cy="2743125"/>
            <a:chOff x="726061" y="2920358"/>
            <a:chExt cx="2870199" cy="2870199"/>
          </a:xfrm>
        </p:grpSpPr>
        <p:sp>
          <p:nvSpPr>
            <p:cNvPr id="5" name="Rectangle 4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950307" y="1780211"/>
            <a:ext cx="2375650" cy="1169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38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ESCOLHA</a:t>
            </a:r>
            <a:endParaRPr lang="en-US" sz="3800" dirty="0" smtClean="0">
              <a:solidFill>
                <a:schemeClr val="bg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  <a:p>
            <a:r>
              <a:rPr lang="en-US" sz="38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DO TEMA</a:t>
            </a:r>
            <a:r>
              <a:rPr lang="en-US" sz="3800" dirty="0" smtClean="0">
                <a:solidFill>
                  <a:schemeClr val="accent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.</a:t>
            </a:r>
            <a:endParaRPr lang="en-US" sz="38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6386031" y="3121500"/>
            <a:ext cx="3974447" cy="161582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Incorporação: o não-registro em GV</a:t>
            </a:r>
          </a:p>
          <a:p>
            <a:pPr>
              <a:lnSpc>
                <a:spcPct val="125000"/>
              </a:lnSpc>
            </a:pPr>
            <a:r>
              <a:rPr lang="pt-BR" sz="12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Matrículas</a:t>
            </a: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 Condomínio geral de frações ideais </a:t>
            </a:r>
          </a:p>
          <a:p>
            <a:pPr>
              <a:lnSpc>
                <a:spcPct val="125000"/>
              </a:lnSpc>
            </a:pPr>
            <a:r>
              <a:rPr lang="pt-BR" sz="12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Regularização </a:t>
            </a: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posterior: </a:t>
            </a:r>
            <a:r>
              <a:rPr lang="pt-BR" sz="1200" b="1" u="sng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dificuldade</a:t>
            </a:r>
          </a:p>
          <a:p>
            <a:pPr>
              <a:lnSpc>
                <a:spcPct val="125000"/>
              </a:lnSpc>
            </a:pPr>
            <a:r>
              <a:rPr lang="pt-BR" sz="12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Registro</a:t>
            </a: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</a:t>
            </a:r>
          </a:p>
          <a:p>
            <a:pPr>
              <a:lnSpc>
                <a:spcPct val="125000"/>
              </a:lnSpc>
            </a:pP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</a:t>
            </a:r>
            <a:r>
              <a:rPr lang="pt-BR" sz="12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    • Déc</a:t>
            </a: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. 70 a 80</a:t>
            </a:r>
          </a:p>
          <a:p>
            <a:pPr>
              <a:lnSpc>
                <a:spcPct val="125000"/>
              </a:lnSpc>
            </a:pPr>
            <a:r>
              <a:rPr lang="pt-BR" sz="12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     • SFH/PMCMV </a:t>
            </a: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(atuais)</a:t>
            </a:r>
          </a:p>
          <a:p>
            <a:pPr>
              <a:lnSpc>
                <a:spcPct val="125000"/>
              </a:lnSpc>
            </a:pPr>
            <a:r>
              <a:rPr lang="pt-BR" sz="12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Lançamentos </a:t>
            </a:r>
            <a:r>
              <a:rPr lang="pt-BR" sz="12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 edifícios: 2012 a 2014</a:t>
            </a:r>
          </a:p>
        </p:txBody>
      </p:sp>
    </p:spTree>
    <p:extLst>
      <p:ext uri="{BB962C8B-B14F-4D97-AF65-F5344CB8AC3E}">
        <p14:creationId xmlns:p14="http://schemas.microsoft.com/office/powerpoint/2010/main" val="11993786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1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solidFill>
            <a:schemeClr val="bg1">
              <a:lumMod val="50000"/>
            </a:schemeClr>
          </a:solidFill>
        </p:spPr>
      </p:pic>
      <p:grpSp>
        <p:nvGrpSpPr>
          <p:cNvPr id="4" name="Group 3"/>
          <p:cNvGrpSpPr/>
          <p:nvPr/>
        </p:nvGrpSpPr>
        <p:grpSpPr>
          <a:xfrm rot="10800000">
            <a:off x="2277200" y="533883"/>
            <a:ext cx="2119510" cy="2119510"/>
            <a:chOff x="726061" y="2920358"/>
            <a:chExt cx="2870199" cy="2870199"/>
          </a:xfrm>
        </p:grpSpPr>
        <p:sp>
          <p:nvSpPr>
            <p:cNvPr id="5" name="Rectangle 4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42661" y="1805256"/>
            <a:ext cx="3289362" cy="11079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GOVERNADOR</a:t>
            </a:r>
            <a:endParaRPr lang="en-US" sz="3600" dirty="0" smtClean="0">
              <a:solidFill>
                <a:schemeClr val="bg1"/>
              </a:solidFill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  <a:p>
            <a:r>
              <a:rPr lang="en-US" sz="3600" dirty="0" smtClean="0">
                <a:solidFill>
                  <a:schemeClr val="bg1"/>
                </a:solidFill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VALADARES</a:t>
            </a:r>
            <a:r>
              <a:rPr lang="en-US" sz="3600" dirty="0" smtClean="0">
                <a:solidFill>
                  <a:schemeClr val="accent1"/>
                </a:solidFill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.</a:t>
            </a:r>
            <a:endParaRPr lang="en-US" sz="3600" dirty="0" smtClean="0">
              <a:solidFill>
                <a:schemeClr val="accent1"/>
              </a:solidFill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0018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5400000">
            <a:off x="599555" y="2962750"/>
            <a:ext cx="1867421" cy="1867421"/>
            <a:chOff x="726061" y="2920358"/>
            <a:chExt cx="2870199" cy="2870199"/>
          </a:xfrm>
        </p:grpSpPr>
        <p:sp>
          <p:nvSpPr>
            <p:cNvPr id="5" name="Rectangle 4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458978" y="3933550"/>
            <a:ext cx="1827423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VÔOS DE</a:t>
            </a:r>
            <a:endParaRPr lang="en-US" sz="3200" dirty="0" smtClean="0">
              <a:solidFill>
                <a:schemeClr val="bg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ÁGUIA</a:t>
            </a:r>
            <a:endParaRPr lang="en-US" sz="3200" dirty="0" smtClean="0">
              <a:solidFill>
                <a:schemeClr val="bg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5508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5400000">
            <a:off x="411019" y="351526"/>
            <a:ext cx="1867421" cy="1867421"/>
            <a:chOff x="726061" y="2920358"/>
            <a:chExt cx="2870199" cy="2870199"/>
          </a:xfrm>
        </p:grpSpPr>
        <p:sp>
          <p:nvSpPr>
            <p:cNvPr id="5" name="Rectangle 4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484442" y="1322326"/>
            <a:ext cx="1984519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PULOS DE</a:t>
            </a:r>
            <a:endParaRPr lang="en-US" sz="3200" dirty="0" smtClean="0"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GALINHA</a:t>
            </a:r>
            <a:endParaRPr lang="en-US" sz="3200" dirty="0" smtClean="0"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5210" y="541273"/>
            <a:ext cx="665247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20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HOJE</a:t>
            </a:r>
            <a:endParaRPr lang="en-US" sz="2000" dirty="0" smtClean="0"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6046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0" y="2365829"/>
            <a:ext cx="12192000" cy="26610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extBox 5"/>
          <p:cNvSpPr txBox="1"/>
          <p:nvPr/>
        </p:nvSpPr>
        <p:spPr>
          <a:xfrm>
            <a:off x="766016" y="3101442"/>
            <a:ext cx="10659969" cy="10190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t-BR" sz="2800" dirty="0" smtClean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QUAL É A FUNÇÃO DO REGISTRADOR DE IMÓVEIS,</a:t>
            </a:r>
          </a:p>
          <a:p>
            <a:pPr algn="ctr">
              <a:lnSpc>
                <a:spcPct val="125000"/>
              </a:lnSpc>
            </a:pPr>
            <a:r>
              <a:rPr lang="pt-BR" sz="2800" dirty="0" smtClean="0"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DIANTE DESSA AUSÊNCIA DE REGISTRO DA INCORPORAÇÃO?</a:t>
            </a:r>
            <a:endParaRPr lang="vi-VN" sz="2800" dirty="0">
              <a:latin typeface="Lato Black" panose="020F0502020204030203" pitchFamily="34" charset="0"/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614371" y="4545328"/>
            <a:ext cx="6963258" cy="45719"/>
          </a:xfrm>
          <a:prstGeom prst="rect">
            <a:avLst/>
          </a:prstGeom>
          <a:solidFill>
            <a:srgbClr val="FCDE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2763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blipFill>
            <a:blip r:embed="rId2"/>
            <a:stretch>
              <a:fillRect/>
            </a:stretch>
          </a:blipFill>
        </p:spPr>
      </p:sp>
      <p:grpSp>
        <p:nvGrpSpPr>
          <p:cNvPr id="7" name="Group 6"/>
          <p:cNvGrpSpPr/>
          <p:nvPr/>
        </p:nvGrpSpPr>
        <p:grpSpPr>
          <a:xfrm rot="5400000">
            <a:off x="392166" y="311945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66704" y="1484202"/>
            <a:ext cx="3351879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INCORPORAÇÃO</a:t>
            </a:r>
            <a:endParaRPr lang="en-US" sz="32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581426" y="1484203"/>
            <a:ext cx="7305773" cy="44981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Argentina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 pré-horizontalidade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Brasil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 Lei 4.591, de 16 de dezembro de 1964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Art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. 28, parágrafo único:</a:t>
            </a:r>
          </a:p>
          <a:p>
            <a:pPr marL="365760">
              <a:lnSpc>
                <a:spcPct val="125000"/>
              </a:lnSpc>
              <a:spcAft>
                <a:spcPts val="1200"/>
              </a:spcAft>
            </a:pPr>
            <a:r>
              <a:rPr lang="pt-BR" sz="16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“</a:t>
            </a: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 atividade exercida com o intuito de promover e realizar a construção, para alienação total ou parcial de edificações ou conjunto de edificações compostas de unidades autônomas.”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Art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. 55, Lei 13.097, de 19/01/2015 (Lei da Concentração da Matrícula): EVICÇÃO/DECRETAÇÃO DE INEFICÁCIA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“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Venda na planta”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Unidade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futura</a:t>
            </a:r>
          </a:p>
        </p:txBody>
      </p:sp>
    </p:spTree>
    <p:extLst>
      <p:ext uri="{BB962C8B-B14F-4D97-AF65-F5344CB8AC3E}">
        <p14:creationId xmlns:p14="http://schemas.microsoft.com/office/powerpoint/2010/main" val="236963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blipFill>
            <a:blip r:embed="rId2"/>
            <a:stretch>
              <a:fillRect/>
            </a:stretch>
          </a:blipFill>
        </p:spPr>
      </p:sp>
      <p:grpSp>
        <p:nvGrpSpPr>
          <p:cNvPr id="7" name="Group 6"/>
          <p:cNvGrpSpPr/>
          <p:nvPr/>
        </p:nvGrpSpPr>
        <p:grpSpPr>
          <a:xfrm rot="5400000">
            <a:off x="392166" y="1103797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47467" y="2276054"/>
            <a:ext cx="3371116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INCORPORADOR</a:t>
            </a:r>
            <a:endParaRPr lang="en-US" sz="32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581426" y="2276055"/>
            <a:ext cx="7305773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Art. 31, Lei 4501, de 16 de dezembro de </a:t>
            </a: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1964</a:t>
            </a:r>
            <a:endParaRPr lang="pt-BR" sz="2000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365760"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I. O proprietário do terreno, o promitente-comprador/permutante, o cessionário deste ou o promitente </a:t>
            </a:r>
            <a:r>
              <a:rPr lang="pt-BR" sz="16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cessionário.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Promessa irrevogável ou </a:t>
            </a: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irretratável</a:t>
            </a:r>
            <a:endParaRPr lang="pt-BR" sz="2000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365760"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II. O Construtor;</a:t>
            </a:r>
          </a:p>
          <a:p>
            <a:pPr marL="365760"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III. O Corretor de </a:t>
            </a:r>
            <a:r>
              <a:rPr lang="pt-BR" sz="16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Imóveis.</a:t>
            </a:r>
            <a:endParaRPr lang="pt-BR" sz="1600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1613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rot="5400000">
            <a:off x="392166" y="72672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84422" y="1898981"/>
            <a:ext cx="4041171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NÃO PROPRIETÁRIO</a:t>
            </a:r>
            <a:endParaRPr lang="en-US" sz="3200" dirty="0" smtClean="0"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5467544" y="1900904"/>
            <a:ext cx="6249973" cy="43858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Responsabilidade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do proprietário: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b="1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REsp </a:t>
            </a:r>
            <a:r>
              <a:rPr lang="pt-BR" sz="2000" b="1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1065132 RS 2008/0122349-9 (STJ)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Data de publicação: 06/06/2013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 Lei de Incorporações (Lei n. 4.591 /1964) equipara o proprietário do terreno ao incorporador, desde que aquele pratique alguma atividade condizente com a relação jurídica incorporativa, atribuindo-lhe, nessa hipótese, responsabilidade solidária pelo empreendimento imobiliário.. A impossibilidade de equiparação dos recorrentes, promitentes vendedores, à figura do incorporador demonstra a inexistência de relação jurídica consumerista entre esses e os compradores das unidades do empreendimento malogrado. 5. Recurso especial provido.</a:t>
            </a:r>
          </a:p>
        </p:txBody>
      </p:sp>
      <p:sp>
        <p:nvSpPr>
          <p:cNvPr id="13" name="TextBox 12"/>
          <p:cNvSpPr txBox="1"/>
          <p:nvPr/>
        </p:nvSpPr>
        <p:spPr>
          <a:xfrm flipH="1">
            <a:off x="-1524380" y="2365470"/>
            <a:ext cx="6249973" cy="2745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Procuração por instrumento </a:t>
            </a:r>
            <a:r>
              <a:rPr lang="pt-BR" sz="16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público</a:t>
            </a:r>
            <a:endParaRPr lang="pt-BR" sz="16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580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blipFill>
            <a:blip r:embed="rId2"/>
            <a:stretch>
              <a:fillRect/>
            </a:stretch>
          </a:blipFill>
        </p:spPr>
      </p:sp>
      <p:grpSp>
        <p:nvGrpSpPr>
          <p:cNvPr id="7" name="Group 6"/>
          <p:cNvGrpSpPr/>
          <p:nvPr/>
        </p:nvGrpSpPr>
        <p:grpSpPr>
          <a:xfrm rot="5400000">
            <a:off x="392166" y="302518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55239" y="1851847"/>
            <a:ext cx="3351880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REGISTRO </a:t>
            </a:r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DA</a:t>
            </a:r>
          </a:p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INCORPORAÇÃO</a:t>
            </a:r>
            <a:endParaRPr lang="en-US" sz="32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581425" y="761158"/>
            <a:ext cx="7428322" cy="5232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Documentos: art. 32, Lei 4.591/1964 + Provimento 260/2013, </a:t>
            </a:r>
            <a:r>
              <a:rPr lang="pt-BR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CGJ/MG</a:t>
            </a:r>
            <a:endParaRPr lang="pt-BR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Título de propriedade do terreno (ou escritura pública de promessa irrevogável e irretratável de compra e venda, de cessão de direitos ou de permuta</a:t>
            </a:r>
            <a:r>
              <a:rPr lang="pt-BR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);</a:t>
            </a:r>
            <a:endParaRPr lang="pt-BR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NBR 12.721/2006, a folha preliminar e os quadros I, II, III, IV-A, IV-B, V, VI, VII e VIII</a:t>
            </a:r>
            <a:r>
              <a:rPr lang="pt-BR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;</a:t>
            </a:r>
            <a:endParaRPr lang="pt-BR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365760">
              <a:lnSpc>
                <a:spcPct val="125000"/>
              </a:lnSpc>
              <a:spcAft>
                <a:spcPts val="1200"/>
              </a:spcAft>
            </a:pPr>
            <a:r>
              <a:rPr lang="pt-BR" sz="14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• art</a:t>
            </a:r>
            <a:r>
              <a:rPr lang="pt-BR" sz="14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. 32, §9º, Lei 4.591/1964: documentos assinados por profissional habilitado</a:t>
            </a:r>
          </a:p>
          <a:p>
            <a:pPr marL="365760">
              <a:lnSpc>
                <a:spcPct val="125000"/>
              </a:lnSpc>
              <a:spcAft>
                <a:spcPts val="1200"/>
              </a:spcAft>
            </a:pPr>
            <a:r>
              <a:rPr lang="pt-BR" sz="14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• vagas </a:t>
            </a:r>
            <a:r>
              <a:rPr lang="pt-BR" sz="14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 </a:t>
            </a:r>
            <a:r>
              <a:rPr lang="pt-BR" sz="14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garagem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Alvará de construção com prazo de validade vigente (Provimento 260/CGJ/MG);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Declaração expressa sobre o prazo de carência (180 dias</a:t>
            </a: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)</a:t>
            </a:r>
            <a:endParaRPr lang="pt-BR" sz="2000" dirty="0">
              <a:solidFill>
                <a:schemeClr val="bg1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Ônus fiscais/reais e ações: art. 37 e art. 32, §5º, Lei 4.591/1964)</a:t>
            </a:r>
          </a:p>
        </p:txBody>
      </p:sp>
    </p:spTree>
    <p:extLst>
      <p:ext uri="{BB962C8B-B14F-4D97-AF65-F5344CB8AC3E}">
        <p14:creationId xmlns:p14="http://schemas.microsoft.com/office/powerpoint/2010/main" val="552621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rot="5400000">
            <a:off x="392166" y="72672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74600" y="2276053"/>
            <a:ext cx="3351879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REGIME DE</a:t>
            </a:r>
          </a:p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INCORPORAÇÃO</a:t>
            </a:r>
            <a:endParaRPr lang="en-US" sz="3200" dirty="0" smtClean="0"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3826478" y="3814545"/>
            <a:ext cx="7052053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pt-BR" sz="4000" b="1" dirty="0" smtClean="0"/>
              <a:t>I - REGIME DE PREÇO GLOBAL</a:t>
            </a:r>
            <a:endParaRPr lang="en-US" sz="4000" b="1" dirty="0" smtClean="0"/>
          </a:p>
          <a:p>
            <a:r>
              <a:rPr lang="pt-BR" sz="4000" b="1" dirty="0" smtClean="0"/>
              <a:t>II - REGIME DE EMPREITADA</a:t>
            </a:r>
            <a:endParaRPr lang="en-US" sz="4000" b="1" dirty="0" smtClean="0"/>
          </a:p>
          <a:p>
            <a:r>
              <a:rPr lang="pt-BR" sz="4000" b="1" dirty="0" smtClean="0"/>
              <a:t>III - REGIME DE ADMINISTRAÇÃO</a:t>
            </a:r>
            <a:endParaRPr lang="pt-BR" sz="4000" b="1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9515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blipFill>
            <a:blip r:embed="rId2"/>
            <a:stretch>
              <a:fillRect/>
            </a:stretch>
          </a:blipFill>
        </p:spPr>
      </p:sp>
      <p:grpSp>
        <p:nvGrpSpPr>
          <p:cNvPr id="7" name="Group 6"/>
          <p:cNvGrpSpPr/>
          <p:nvPr/>
        </p:nvGrpSpPr>
        <p:grpSpPr>
          <a:xfrm rot="5400000">
            <a:off x="392166" y="22710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938581" y="1347388"/>
            <a:ext cx="2704265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AUSÊNCIA DE</a:t>
            </a:r>
          </a:p>
          <a:p>
            <a:pPr algn="r"/>
            <a:r>
              <a:rPr lang="en-US" sz="32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REGISTRO</a:t>
            </a:r>
            <a:endParaRPr lang="en-US" sz="32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581426" y="1399362"/>
            <a:ext cx="7305773" cy="4539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Escritura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pública de fração ideal 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Presume-se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 vinculação entre a alienação da fração ideal à unidade e o negócio da construção 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Presunção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legal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Casos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reais: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a) Litígio judicial entre proprietário do terreno e construtor durante anos por conta de acabamento (15 anos para elaboração das escrituras);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b) Caso de falecimento do proprietário do terreno no decorrer da obra;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c) Adquirente “descobriu” que não poderia conseguir crédito no banco;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16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d) Inadimplentes querendo se beneficiar do não-registro.</a:t>
            </a:r>
          </a:p>
        </p:txBody>
      </p:sp>
    </p:spTree>
    <p:extLst>
      <p:ext uri="{BB962C8B-B14F-4D97-AF65-F5344CB8AC3E}">
        <p14:creationId xmlns:p14="http://schemas.microsoft.com/office/powerpoint/2010/main" val="40555212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blipFill>
            <a:blip r:embed="rId2"/>
            <a:stretch>
              <a:fillRect/>
            </a:stretch>
          </a:blipFill>
        </p:spPr>
      </p:sp>
      <p:grpSp>
        <p:nvGrpSpPr>
          <p:cNvPr id="7" name="Group 6"/>
          <p:cNvGrpSpPr/>
          <p:nvPr/>
        </p:nvGrpSpPr>
        <p:grpSpPr>
          <a:xfrm rot="5400000">
            <a:off x="392166" y="72672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 flipH="1">
            <a:off x="4581426" y="1474775"/>
            <a:ext cx="7305773" cy="44981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Contravenção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penal: -multa irrisória: 05 a 20 salários mínimos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Crimes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contra a economia popular: afirmação falsa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Comissão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 Representantes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Evidência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(lançamento imobiliário, guia de ITBI, habite-se etc) da existência da construção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Notas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devolutivas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CERTIDÃO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 constar condomínio edilício pendente de regularização?</a:t>
            </a:r>
          </a:p>
          <a:p>
            <a:pPr>
              <a:lnSpc>
                <a:spcPct val="125000"/>
              </a:lnSpc>
              <a:spcAft>
                <a:spcPts val="1200"/>
              </a:spcAft>
            </a:pPr>
            <a:r>
              <a:rPr lang="pt-BR" sz="2000" dirty="0" smtClean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Após </a:t>
            </a:r>
            <a:r>
              <a:rPr lang="pt-BR" sz="2000" dirty="0">
                <a:solidFill>
                  <a:schemeClr val="bg1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habite-se: não se fala em incorporação</a:t>
            </a:r>
          </a:p>
        </p:txBody>
      </p:sp>
    </p:spTree>
    <p:extLst>
      <p:ext uri="{BB962C8B-B14F-4D97-AF65-F5344CB8AC3E}">
        <p14:creationId xmlns:p14="http://schemas.microsoft.com/office/powerpoint/2010/main" val="2865588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rot="5400000">
            <a:off x="392166" y="72672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 flipH="1">
            <a:off x="3908914" y="835771"/>
            <a:ext cx="7475458" cy="42165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pt-BR" sz="2800" b="1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CURSO SOBRE CONDOMÍNIO EDILÍCIO</a:t>
            </a:r>
          </a:p>
          <a:p>
            <a:r>
              <a:rPr lang="pt-BR" sz="2800" b="1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E INCORPORAÇÃO IMOBILIÁRIA: PERCEPÇÃO</a:t>
            </a:r>
          </a:p>
          <a:p>
            <a:endParaRPr lang="pt-BR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Conscientização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Incorporadores, engenheiros, corretores, construtores, tabeliães, </a:t>
            </a: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registradores -próximo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 convidar contadores e advogados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Desmistificação: Custo do registro 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Discussão aberta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Grupo de Pessoas x Incorporação no Regime de Administração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Histórico positivo de conclusão das obras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Ninguém quer assumir a POSIÇÃO DE INCORPORADOR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Argumento: Até os promotores/juízes compram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Trauma com incorporação</a:t>
            </a:r>
            <a:endParaRPr lang="en-US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2187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rot="5400000">
            <a:off x="392166" y="72672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 flipH="1">
            <a:off x="3908914" y="1612727"/>
            <a:ext cx="7475458" cy="32932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pt-BR" sz="2800" b="1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CURSO SOBRE CONDOMÍNIO EDIFÍCIO</a:t>
            </a:r>
          </a:p>
          <a:p>
            <a:r>
              <a:rPr lang="pt-BR" sz="2800" b="1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E INCORPORAÇÃO IMOBILIÁRIA:</a:t>
            </a:r>
          </a:p>
          <a:p>
            <a:endParaRPr lang="pt-BR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Algumas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regularizações de condomínios edilícios;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Registro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 uma incorporação fora do PMCMV/SFH;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Corretores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, construtores e até proprietário procurando o cartório para sanar as dúvidas;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Incorporador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: “de agora para frente, irei registrar a incorporação sempre” ... = via de mão dupla;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Adquirentes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pressionando os incorporadores/construtores.</a:t>
            </a:r>
          </a:p>
        </p:txBody>
      </p:sp>
    </p:spTree>
    <p:extLst>
      <p:ext uri="{BB962C8B-B14F-4D97-AF65-F5344CB8AC3E}">
        <p14:creationId xmlns:p14="http://schemas.microsoft.com/office/powerpoint/2010/main" val="34756612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5400000">
            <a:off x="7744759" y="1928927"/>
            <a:ext cx="1867421" cy="1867421"/>
            <a:chOff x="726061" y="2920358"/>
            <a:chExt cx="2870199" cy="2870199"/>
          </a:xfrm>
        </p:grpSpPr>
        <p:sp>
          <p:nvSpPr>
            <p:cNvPr id="7" name="Rectangle 6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018506" y="2899727"/>
            <a:ext cx="3332643" cy="9848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PATRIMÔNIO DE</a:t>
            </a:r>
          </a:p>
          <a:p>
            <a:pPr algn="r"/>
            <a:r>
              <a:rPr lang="en-US" sz="3200" dirty="0" smtClean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AFETAÇÃO</a:t>
            </a:r>
            <a:endParaRPr lang="en-US" sz="3200" dirty="0" smtClean="0"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7744758" y="4284700"/>
            <a:ext cx="3605113" cy="10387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pt-BR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Década de 90: paralisação de obras e, sobretudo, a falência da maior incorporadora do país (Encol)</a:t>
            </a:r>
            <a:endParaRPr lang="en-US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" b="77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" b="7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58961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rot="5400000">
            <a:off x="392166" y="726724"/>
            <a:ext cx="1867421" cy="1867421"/>
            <a:chOff x="726061" y="2920358"/>
            <a:chExt cx="2870199" cy="2870199"/>
          </a:xfrm>
        </p:grpSpPr>
        <p:sp>
          <p:nvSpPr>
            <p:cNvPr id="8" name="Rectangle 7"/>
            <p:cNvSpPr/>
            <p:nvPr/>
          </p:nvSpPr>
          <p:spPr>
            <a:xfrm>
              <a:off x="726061" y="2920358"/>
              <a:ext cx="1361773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26061" y="5622953"/>
              <a:ext cx="2870199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-625236" y="4271655"/>
              <a:ext cx="2870197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2687541" y="4881838"/>
              <a:ext cx="1649835" cy="167603"/>
            </a:xfrm>
            <a:prstGeom prst="rect">
              <a:avLst/>
            </a:prstGeom>
            <a:solidFill>
              <a:srgbClr val="FCDE0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 flipH="1">
            <a:off x="3908914" y="800844"/>
            <a:ext cx="7475458" cy="46863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Art</a:t>
            </a:r>
            <a:r>
              <a:rPr lang="pt-BR" sz="22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. 53, Lei 10.931/2004 </a:t>
            </a: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</a:t>
            </a:r>
            <a:r>
              <a:rPr lang="pt-BR" sz="22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patrimônio de afetação</a:t>
            </a:r>
          </a:p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Averbação </a:t>
            </a:r>
            <a:endParaRPr lang="pt-BR" sz="22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Facultativo</a:t>
            </a:r>
            <a:endParaRPr lang="pt-BR" sz="22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Texto </a:t>
            </a:r>
            <a:r>
              <a:rPr lang="pt-BR" sz="22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proposto pelo Instituto dos Advogados Brasileiros: AFETAÇÃO (elemento natural da incorporação)</a:t>
            </a:r>
          </a:p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RET - </a:t>
            </a:r>
            <a:r>
              <a:rPr lang="pt-BR" sz="22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Regime Especial de Tributação = FACULTATIVO </a:t>
            </a:r>
          </a:p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NCPC </a:t>
            </a:r>
            <a:r>
              <a:rPr lang="pt-BR" sz="22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compensou a limitação da afetação: art. 833, XII, CPC</a:t>
            </a:r>
          </a:p>
          <a:p>
            <a:pPr marL="54864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Art. 833.  São impenhoráveis:</a:t>
            </a:r>
          </a:p>
          <a:p>
            <a:pPr marL="54864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XII - os créditos oriundos de alienação de unidades imobiliárias, sob regime de incorporação imobiliária, vinculados à execução da obra.</a:t>
            </a:r>
          </a:p>
          <a:p>
            <a:pPr>
              <a:lnSpc>
                <a:spcPct val="125000"/>
              </a:lnSpc>
            </a:pPr>
            <a:r>
              <a:rPr lang="pt-BR" sz="22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Blindagem</a:t>
            </a:r>
            <a:endParaRPr lang="pt-BR" sz="22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399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solidFill>
            <a:schemeClr val="bg1">
              <a:lumMod val="50000"/>
            </a:schemeClr>
          </a:solidFill>
        </p:spPr>
      </p:sp>
      <p:grpSp>
        <p:nvGrpSpPr>
          <p:cNvPr id="4" name="Group 3"/>
          <p:cNvGrpSpPr/>
          <p:nvPr/>
        </p:nvGrpSpPr>
        <p:grpSpPr>
          <a:xfrm rot="16200000">
            <a:off x="-387437" y="1511593"/>
            <a:ext cx="3761870" cy="3834814"/>
            <a:chOff x="4346707" y="-525469"/>
            <a:chExt cx="4848809" cy="3931089"/>
          </a:xfrm>
        </p:grpSpPr>
        <p:sp>
          <p:nvSpPr>
            <p:cNvPr id="5" name="Rectangle 4"/>
            <p:cNvSpPr/>
            <p:nvPr/>
          </p:nvSpPr>
          <p:spPr>
            <a:xfrm>
              <a:off x="4423260" y="-525469"/>
              <a:ext cx="4772256" cy="3858531"/>
            </a:xfrm>
            <a:prstGeom prst="rect">
              <a:avLst/>
            </a:prstGeom>
            <a:noFill/>
            <a:ln w="1524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4346707" y="3333062"/>
              <a:ext cx="1738727" cy="0"/>
            </a:xfrm>
            <a:prstGeom prst="line">
              <a:avLst/>
            </a:prstGeom>
            <a:ln w="152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423260" y="1600686"/>
              <a:ext cx="0" cy="1804934"/>
            </a:xfrm>
            <a:prstGeom prst="line">
              <a:avLst/>
            </a:prstGeom>
            <a:ln w="152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/>
          <p:cNvSpPr txBox="1"/>
          <p:nvPr/>
        </p:nvSpPr>
        <p:spPr>
          <a:xfrm>
            <a:off x="4151844" y="1412983"/>
            <a:ext cx="4081245" cy="1169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38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CONSIDERA</a:t>
            </a:r>
            <a:r>
              <a:rPr lang="pt-BR" sz="38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ÇÕES</a:t>
            </a:r>
            <a:endParaRPr lang="en-US" sz="3800" dirty="0" smtClean="0">
              <a:solidFill>
                <a:schemeClr val="bg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  <a:p>
            <a:r>
              <a:rPr lang="en-US" sz="3800" dirty="0" smtClean="0">
                <a:solidFill>
                  <a:schemeClr val="bg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FINAIS</a:t>
            </a:r>
            <a:r>
              <a:rPr lang="en-US" sz="3800" dirty="0" smtClean="0">
                <a:solidFill>
                  <a:schemeClr val="accent1"/>
                </a:solidFill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.</a:t>
            </a:r>
            <a:endParaRPr lang="en-US" sz="3800" dirty="0" smtClean="0">
              <a:solidFill>
                <a:schemeClr val="accent1"/>
              </a:solidFill>
              <a:latin typeface="Lato Heavy" panose="020F0502020204030203" pitchFamily="34" charset="0"/>
              <a:ea typeface="Lato Heavy" panose="020F0502020204030203" pitchFamily="34" charset="0"/>
              <a:cs typeface="Lato Heavy" panose="020F050202020403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4151844" y="3335068"/>
            <a:ext cx="6648712" cy="19236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Não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admitir o acesso ao fólio real de frações ideais em incorporações não </a:t>
            </a: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registradas;</a:t>
            </a:r>
            <a:endParaRPr lang="pt-BR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Emissão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 certidão com </a:t>
            </a: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ressalva;</a:t>
            </a:r>
            <a:endParaRPr lang="pt-BR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CONSCIENTIZAÇÃO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 todos os envolvidos </a:t>
            </a: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sobre;</a:t>
            </a:r>
            <a:endParaRPr lang="pt-BR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>
              <a:lnSpc>
                <a:spcPct val="125000"/>
              </a:lnSpc>
            </a:pP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- Proteção </a:t>
            </a:r>
            <a:r>
              <a:rPr lang="pt-BR" sz="20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aos adquirentes (e não, “arrecadar mais</a:t>
            </a:r>
            <a:r>
              <a:rPr lang="pt-BR" sz="2000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”).</a:t>
            </a:r>
            <a:endParaRPr lang="pt-BR" sz="20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4151844" y="5777277"/>
            <a:ext cx="6648712" cy="7278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pt-BR" sz="2000" b="1" dirty="0" smtClean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SEGURANÇA JURÍDICA DA TRANSMISSÃO OU DA CONSTITUIÇÃO DE DIREITOS REAIS SOBRE O IMÓVEL.</a:t>
            </a:r>
            <a:endParaRPr lang="pt-BR" sz="2000" b="1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941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 build="p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flipH="1">
            <a:off x="-2424405" y="-502089"/>
            <a:ext cx="4848809" cy="3931089"/>
            <a:chOff x="4346707" y="-525469"/>
            <a:chExt cx="4848809" cy="3931089"/>
          </a:xfrm>
        </p:grpSpPr>
        <p:sp>
          <p:nvSpPr>
            <p:cNvPr id="5" name="Rectangle 4"/>
            <p:cNvSpPr/>
            <p:nvPr/>
          </p:nvSpPr>
          <p:spPr>
            <a:xfrm>
              <a:off x="4423260" y="-525469"/>
              <a:ext cx="4772256" cy="3858531"/>
            </a:xfrm>
            <a:prstGeom prst="rect">
              <a:avLst/>
            </a:prstGeom>
            <a:noFill/>
            <a:ln w="1524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4346707" y="3333062"/>
              <a:ext cx="1738727" cy="0"/>
            </a:xfrm>
            <a:prstGeom prst="line">
              <a:avLst/>
            </a:prstGeom>
            <a:ln w="152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423260" y="1600686"/>
              <a:ext cx="0" cy="1804934"/>
            </a:xfrm>
            <a:prstGeom prst="line">
              <a:avLst/>
            </a:prstGeom>
            <a:ln w="152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/>
          <p:cNvSpPr txBox="1"/>
          <p:nvPr/>
        </p:nvSpPr>
        <p:spPr>
          <a:xfrm>
            <a:off x="3592442" y="5412576"/>
            <a:ext cx="2040623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pt-BR" sz="1200" spc="300" dirty="0" smtClean="0"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(CAIO MÁRIO</a:t>
            </a:r>
          </a:p>
          <a:p>
            <a:pPr algn="r"/>
            <a:r>
              <a:rPr lang="pt-BR" sz="1200" spc="300" dirty="0" smtClean="0"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DA SILVA PEREIRA)</a:t>
            </a:r>
            <a:endParaRPr lang="en-US" sz="1200" spc="300" dirty="0" smtClean="0"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685676" y="4130531"/>
            <a:ext cx="4947389" cy="10387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pt-BR" dirty="0"/>
              <a:t>“O Oficial de Registro não funciona como um mero espectador remunerado ou participante passivo do processo de registro da incorporação.”</a:t>
            </a:r>
            <a:endParaRPr lang="en-US" sz="12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180419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solidFill>
            <a:schemeClr val="bg1">
              <a:lumMod val="50000"/>
            </a:schemeClr>
          </a:solidFill>
        </p:spPr>
      </p:sp>
      <p:sp>
        <p:nvSpPr>
          <p:cNvPr id="11" name="TextBox 10"/>
          <p:cNvSpPr txBox="1"/>
          <p:nvPr/>
        </p:nvSpPr>
        <p:spPr>
          <a:xfrm>
            <a:off x="5153434" y="2425859"/>
            <a:ext cx="1885132" cy="123110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8000" spc="300" dirty="0" err="1" smtClean="0">
                <a:solidFill>
                  <a:schemeClr val="bg1"/>
                </a:solidFill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fim</a:t>
            </a:r>
            <a:r>
              <a:rPr lang="en-US" sz="8000" spc="300" dirty="0" smtClean="0">
                <a:solidFill>
                  <a:schemeClr val="accent1"/>
                </a:solidFill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.</a:t>
            </a:r>
            <a:endParaRPr lang="en-US" sz="8000" spc="300" dirty="0">
              <a:solidFill>
                <a:schemeClr val="accent1"/>
              </a:solidFill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30053" y="5805825"/>
            <a:ext cx="2931893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pc="300" dirty="0">
                <a:solidFill>
                  <a:schemeClr val="bg1"/>
                </a:solidFill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rPr>
              <a:t>jacinta@2rigv.com.br</a:t>
            </a:r>
            <a:endParaRPr lang="en-US" spc="300" dirty="0">
              <a:solidFill>
                <a:schemeClr val="accent1"/>
              </a:solidFill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1991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Urase">
      <a:dk1>
        <a:srgbClr val="44546A"/>
      </a:dk1>
      <a:lt1>
        <a:srgbClr val="F5F5F5"/>
      </a:lt1>
      <a:dk2>
        <a:srgbClr val="44546A"/>
      </a:dk2>
      <a:lt2>
        <a:srgbClr val="E7E6E6"/>
      </a:lt2>
      <a:accent1>
        <a:srgbClr val="FFC000"/>
      </a:accent1>
      <a:accent2>
        <a:srgbClr val="3D3D3D"/>
      </a:accent2>
      <a:accent3>
        <a:srgbClr val="A5A5A5"/>
      </a:accent3>
      <a:accent4>
        <a:srgbClr val="FFC000"/>
      </a:accent4>
      <a:accent5>
        <a:srgbClr val="3D3D3D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mtClean="0">
            <a:latin typeface="Lato Medium" panose="020F0502020204030203" pitchFamily="34" charset="0"/>
            <a:ea typeface="Lato Medium" panose="020F0502020204030203" pitchFamily="34" charset="0"/>
            <a:cs typeface="Lato Medium" panose="020F050202020403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994</Words>
  <Application>Microsoft Office PowerPoint</Application>
  <PresentationFormat>Widescreen</PresentationFormat>
  <Paragraphs>121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Lato Regular</vt:lpstr>
      <vt:lpstr>Calibri</vt:lpstr>
      <vt:lpstr>Lato Bold</vt:lpstr>
      <vt:lpstr>Arial</vt:lpstr>
      <vt:lpstr>Lato Black</vt:lpstr>
      <vt:lpstr>Lato Heavy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Mauricio</dc:creator>
  <cp:lastModifiedBy>Mauricio</cp:lastModifiedBy>
  <cp:revision>23</cp:revision>
  <dcterms:created xsi:type="dcterms:W3CDTF">2017-05-11T02:42:23Z</dcterms:created>
  <dcterms:modified xsi:type="dcterms:W3CDTF">2017-06-23T01:06:22Z</dcterms:modified>
</cp:coreProperties>
</file>