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9"/>
  </p:notesMasterIdLst>
  <p:handoutMasterIdLst>
    <p:handoutMasterId r:id="rId30"/>
  </p:handoutMasterIdLst>
  <p:sldIdLst>
    <p:sldId id="481" r:id="rId3"/>
    <p:sldId id="625" r:id="rId4"/>
    <p:sldId id="686" r:id="rId5"/>
    <p:sldId id="687" r:id="rId6"/>
    <p:sldId id="696" r:id="rId7"/>
    <p:sldId id="688" r:id="rId8"/>
    <p:sldId id="691" r:id="rId9"/>
    <p:sldId id="692" r:id="rId10"/>
    <p:sldId id="693" r:id="rId11"/>
    <p:sldId id="698" r:id="rId12"/>
    <p:sldId id="695" r:id="rId13"/>
    <p:sldId id="694" r:id="rId14"/>
    <p:sldId id="690" r:id="rId15"/>
    <p:sldId id="697" r:id="rId16"/>
    <p:sldId id="699" r:id="rId17"/>
    <p:sldId id="700" r:id="rId18"/>
    <p:sldId id="701" r:id="rId19"/>
    <p:sldId id="702" r:id="rId20"/>
    <p:sldId id="703" r:id="rId21"/>
    <p:sldId id="704" r:id="rId22"/>
    <p:sldId id="706" r:id="rId23"/>
    <p:sldId id="707" r:id="rId24"/>
    <p:sldId id="708" r:id="rId25"/>
    <p:sldId id="709" r:id="rId26"/>
    <p:sldId id="710" r:id="rId27"/>
    <p:sldId id="716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06" autoAdjust="0"/>
    <p:restoredTop sz="94689" autoAdjust="0"/>
  </p:normalViewPr>
  <p:slideViewPr>
    <p:cSldViewPr snapToGrid="0" snapToObjects="1">
      <p:cViewPr>
        <p:scale>
          <a:sx n="80" d="100"/>
          <a:sy n="80" d="100"/>
        </p:scale>
        <p:origin x="-1224" y="-6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5C8B7-BCDA-1047-8319-CECA1C00A1A4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76E82-C429-7544-9777-A3DB773FCDEE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81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915F3-9306-6D4B-B949-DD3087BC3D35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5B394-1A81-EC42-9305-CAAD680DEBEC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303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E9AE73-E244-9341-B6D9-2565176D4444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26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5B3F99-00BB-C74D-8CC5-AA13AF758F3A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88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F14C90-3ECC-C34F-8B0F-FE06E625621D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94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04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26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5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0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8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21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56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9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88955B-6AF8-2844-BF55-5B69A3069A14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0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07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9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45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4EEF73-4E8C-654F-A66D-A053D13B7C30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5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CA7196-3BF2-8D4F-B2EF-4C3D75FF4A8D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4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61AB1C-A7CF-9A43-AE54-5D73B2646519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2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2A58DAB-62E2-694C-A493-E7A8CDA6C7EF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7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7846EF2-D3A4-CB4A-B066-D6C194B64BD3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8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5F8AEE-449C-214A-8112-02DFDB490EC1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24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E07C1A-EF18-6B4B-89C3-B49E5C8976D6}" type="datetime1">
              <a:rPr lang="en-US"/>
              <a:pPr/>
              <a:t>15/04/19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0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4B50B-43F0-4143-BB6A-3C6373279D8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ln w="3175" cmpd="sng">
            <a:solidFill>
              <a:srgbClr val="000000"/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41077-B29B-3340-BA0F-B88530A74BA3}" type="datetimeFigureOut">
              <a:rPr lang="en-US"/>
              <a:pPr/>
              <a:t>15/04/19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9C53F-F43B-BB4C-8F2D-8C6F424DBF6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1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Relationship Id="rId3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Relationship Id="rId3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3268" y="806169"/>
            <a:ext cx="7772400" cy="3619499"/>
          </a:xfrm>
        </p:spPr>
        <p:txBody>
          <a:bodyPr>
            <a:normAutofit/>
          </a:bodyPr>
          <a:lstStyle/>
          <a:p>
            <a:r>
              <a:rPr lang="pt-BR" sz="3900" b="1" u="sng" dirty="0"/>
              <a:t>ECONOMIA COMPORTAMENTAL:</a:t>
            </a:r>
            <a:br>
              <a:rPr lang="pt-BR" sz="3900" b="1" u="sng" dirty="0"/>
            </a:br>
            <a:r>
              <a:rPr lang="pt-BR" sz="3900" b="1" u="sng" dirty="0"/>
              <a:t>O serviço registral sob a ótica da percepção de justiça </a:t>
            </a:r>
            <a:endParaRPr lang="en-US" sz="3900" i="1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7" y="174625"/>
            <a:ext cx="2659063" cy="10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27274" y="4318548"/>
            <a:ext cx="66677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i="1" dirty="0"/>
              <a:t>Marcelo de Rezende Campos Marinho Couto</a:t>
            </a:r>
            <a:br>
              <a:rPr lang="en-US" b="1" i="1" dirty="0"/>
            </a:br>
            <a:r>
              <a:rPr lang="en-US" i="1" dirty="0" err="1"/>
              <a:t>Doutorando</a:t>
            </a:r>
            <a:r>
              <a:rPr lang="en-US" i="1" dirty="0"/>
              <a:t> e </a:t>
            </a:r>
            <a:r>
              <a:rPr lang="en-US" i="1" dirty="0" err="1"/>
              <a:t>Mestre</a:t>
            </a:r>
            <a:r>
              <a:rPr lang="en-US" i="1" dirty="0"/>
              <a:t> </a:t>
            </a:r>
            <a:r>
              <a:rPr lang="en-US" i="1" dirty="0" err="1"/>
              <a:t>em</a:t>
            </a:r>
            <a:r>
              <a:rPr lang="en-US" i="1" dirty="0"/>
              <a:t> </a:t>
            </a:r>
            <a:r>
              <a:rPr lang="en-US" i="1" dirty="0" err="1"/>
              <a:t>Direito</a:t>
            </a:r>
            <a:r>
              <a:rPr lang="en-US" i="1" dirty="0"/>
              <a:t> </a:t>
            </a:r>
            <a:r>
              <a:rPr lang="en-US" i="1" dirty="0" err="1"/>
              <a:t>Privado</a:t>
            </a:r>
            <a:r>
              <a:rPr lang="en-US" i="1" dirty="0"/>
              <a:t> </a:t>
            </a:r>
            <a:r>
              <a:rPr lang="en-US" i="1" dirty="0" err="1"/>
              <a:t>pela</a:t>
            </a:r>
            <a:r>
              <a:rPr lang="en-US" i="1" dirty="0"/>
              <a:t> PUC-MG</a:t>
            </a:r>
          </a:p>
          <a:p>
            <a:pPr algn="r"/>
            <a:r>
              <a:rPr lang="pt-BR" i="1" dirty="0"/>
              <a:t>Coordenador do Departamento de Normas e Enunciados do CORI-MG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err="1"/>
              <a:t>Oficial</a:t>
            </a:r>
            <a:r>
              <a:rPr lang="en-US" i="1" dirty="0"/>
              <a:t> do </a:t>
            </a:r>
            <a:r>
              <a:rPr lang="en-US" i="1" dirty="0" err="1"/>
              <a:t>Registro</a:t>
            </a:r>
            <a:r>
              <a:rPr lang="en-US" i="1" dirty="0"/>
              <a:t> de </a:t>
            </a:r>
            <a:r>
              <a:rPr lang="en-US" i="1" dirty="0" err="1"/>
              <a:t>Imóveis</a:t>
            </a:r>
            <a:r>
              <a:rPr lang="en-US" i="1" dirty="0"/>
              <a:t> de </a:t>
            </a:r>
            <a:r>
              <a:rPr lang="en-US" i="1" dirty="0" err="1"/>
              <a:t>Tarumirim</a:t>
            </a:r>
            <a:r>
              <a:rPr lang="en-US" i="1" dirty="0"/>
              <a:t>/MG</a:t>
            </a:r>
          </a:p>
          <a:p>
            <a:pPr algn="r"/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55579"/>
            <a:ext cx="2133600" cy="365125"/>
          </a:xfrm>
        </p:spPr>
        <p:txBody>
          <a:bodyPr/>
          <a:lstStyle/>
          <a:p>
            <a:fld id="{CE64B50B-43F0-4143-BB6A-3C6373279D82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72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DB248381-B8A1-BD4B-A17E-12B7B62BE3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940" b="3114"/>
          <a:stretch/>
        </p:blipFill>
        <p:spPr>
          <a:xfrm>
            <a:off x="6754527" y="4304354"/>
            <a:ext cx="1385965" cy="113201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8CFAE26B-0091-4C46-9174-90E13FBE4B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676" b="-837"/>
          <a:stretch/>
        </p:blipFill>
        <p:spPr>
          <a:xfrm>
            <a:off x="156147" y="1780442"/>
            <a:ext cx="1448633" cy="117817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ubtítulo 4">
            <a:extLst>
              <a:ext uri="{FF2B5EF4-FFF2-40B4-BE49-F238E27FC236}">
                <a16:creationId xmlns:a16="http://schemas.microsoft.com/office/drawing/2014/main" xmlns="" id="{F42CC6F6-702C-884A-B2E1-923E76C44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056956"/>
            <a:ext cx="6609621" cy="1626814"/>
          </a:xfrm>
        </p:spPr>
        <p:txBody>
          <a:bodyPr>
            <a:noAutofit/>
          </a:bodyPr>
          <a:lstStyle/>
          <a:p>
            <a:pPr algn="l"/>
            <a:r>
              <a:rPr lang="pt-BR" sz="3000" dirty="0">
                <a:solidFill>
                  <a:schemeClr val="tx1"/>
                </a:solidFill>
              </a:rPr>
              <a:t>Empresa reajusta salário em 5% (inflação de 12%) = redução de valor de 7% =&gt;</a:t>
            </a:r>
            <a:endParaRPr lang="pt-BR" sz="3000" b="1" dirty="0">
              <a:solidFill>
                <a:schemeClr val="tx1"/>
              </a:solidFill>
            </a:endParaRPr>
          </a:p>
        </p:txBody>
      </p:sp>
      <p:sp>
        <p:nvSpPr>
          <p:cNvPr id="8" name="Subtítulo 4">
            <a:extLst>
              <a:ext uri="{FF2B5EF4-FFF2-40B4-BE49-F238E27FC236}">
                <a16:creationId xmlns:a16="http://schemas.microsoft.com/office/drawing/2014/main" xmlns="" id="{9112D89A-B0AB-5043-B7C3-BE6F074F8E45}"/>
              </a:ext>
            </a:extLst>
          </p:cNvPr>
          <p:cNvSpPr txBox="1">
            <a:spLocks/>
          </p:cNvSpPr>
          <p:nvPr/>
        </p:nvSpPr>
        <p:spPr>
          <a:xfrm>
            <a:off x="1394918" y="1848874"/>
            <a:ext cx="7444281" cy="9372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dirty="0">
                <a:solidFill>
                  <a:schemeClr val="tx1"/>
                </a:solidFill>
              </a:rPr>
              <a:t>Empresa reduz salário em 7% (inflação 0) =&gt;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3" name="Subtítulo 4">
            <a:extLst>
              <a:ext uri="{FF2B5EF4-FFF2-40B4-BE49-F238E27FC236}">
                <a16:creationId xmlns:a16="http://schemas.microsoft.com/office/drawing/2014/main" xmlns="" id="{3804B3F2-5961-564D-AE94-78FC91F3EF64}"/>
              </a:ext>
            </a:extLst>
          </p:cNvPr>
          <p:cNvSpPr txBox="1">
            <a:spLocks/>
          </p:cNvSpPr>
          <p:nvPr/>
        </p:nvSpPr>
        <p:spPr>
          <a:xfrm>
            <a:off x="1394917" y="2332437"/>
            <a:ext cx="7444281" cy="937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tx1"/>
                </a:solidFill>
              </a:rPr>
              <a:t>62% injusto</a:t>
            </a:r>
          </a:p>
        </p:txBody>
      </p:sp>
      <p:sp>
        <p:nvSpPr>
          <p:cNvPr id="15" name="Subtítulo 4">
            <a:extLst>
              <a:ext uri="{FF2B5EF4-FFF2-40B4-BE49-F238E27FC236}">
                <a16:creationId xmlns:a16="http://schemas.microsoft.com/office/drawing/2014/main" xmlns="" id="{E39D5FD6-051F-F74A-819A-64B074340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4379" y="5038656"/>
            <a:ext cx="6609621" cy="1626814"/>
          </a:xfrm>
        </p:spPr>
        <p:txBody>
          <a:bodyPr>
            <a:noAutofit/>
          </a:bodyPr>
          <a:lstStyle/>
          <a:p>
            <a:pPr algn="l"/>
            <a:r>
              <a:rPr lang="pt-BR" sz="3000" b="1" dirty="0">
                <a:solidFill>
                  <a:schemeClr val="tx1"/>
                </a:solidFill>
              </a:rPr>
              <a:t>78% justo</a:t>
            </a:r>
          </a:p>
        </p:txBody>
      </p:sp>
    </p:spTree>
    <p:extLst>
      <p:ext uri="{BB962C8B-B14F-4D97-AF65-F5344CB8AC3E}">
        <p14:creationId xmlns:p14="http://schemas.microsoft.com/office/powerpoint/2010/main" val="3245525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3" grpId="0"/>
      <p:bldP spid="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07188" y="1727450"/>
            <a:ext cx="7584297" cy="1358416"/>
          </a:xfrm>
        </p:spPr>
        <p:txBody>
          <a:bodyPr>
            <a:normAutofit/>
          </a:bodyPr>
          <a:lstStyle/>
          <a:p>
            <a:pPr lvl="2" algn="just"/>
            <a:r>
              <a:rPr lang="pt-BR" dirty="0">
                <a:solidFill>
                  <a:srgbClr val="000000"/>
                </a:solidFill>
              </a:rPr>
              <a:t>Vendia a preço de tabela =&gt; aumentou em </a:t>
            </a:r>
            <a:r>
              <a:rPr lang="pt-BR" dirty="0">
                <a:solidFill>
                  <a:schemeClr val="tx2"/>
                </a:solidFill>
              </a:rPr>
              <a:t>$200,00</a:t>
            </a:r>
            <a:r>
              <a:rPr lang="pt-BR" dirty="0">
                <a:solidFill>
                  <a:srgbClr val="000000"/>
                </a:solidFill>
              </a:rPr>
              <a:t>: </a:t>
            </a:r>
            <a:r>
              <a:rPr lang="pt-BR" b="1" dirty="0">
                <a:solidFill>
                  <a:srgbClr val="000000"/>
                </a:solidFill>
              </a:rPr>
              <a:t>71% julgou injusto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018B43B-F0BB-9E4B-A5D2-96DE414E1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826072"/>
            <a:ext cx="4457700" cy="2768600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xmlns="" id="{90D8D07C-FB37-3F47-B38D-17843B1F3920}"/>
              </a:ext>
            </a:extLst>
          </p:cNvPr>
          <p:cNvSpPr txBox="1">
            <a:spLocks/>
          </p:cNvSpPr>
          <p:nvPr/>
        </p:nvSpPr>
        <p:spPr>
          <a:xfrm>
            <a:off x="4338233" y="3287469"/>
            <a:ext cx="4198236" cy="2508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just"/>
            <a:r>
              <a:rPr lang="pt-BR" dirty="0">
                <a:solidFill>
                  <a:srgbClr val="000000"/>
                </a:solidFill>
              </a:rPr>
              <a:t>Vendia com desconto de </a:t>
            </a:r>
            <a:r>
              <a:rPr lang="pt-BR" dirty="0">
                <a:solidFill>
                  <a:schemeClr val="tx2"/>
                </a:solidFill>
              </a:rPr>
              <a:t>$200,00 </a:t>
            </a:r>
            <a:r>
              <a:rPr lang="pt-BR" dirty="0">
                <a:solidFill>
                  <a:schemeClr val="tx1"/>
                </a:solidFill>
              </a:rPr>
              <a:t>=&gt; passou para o preço de tabela:</a:t>
            </a:r>
            <a:r>
              <a:rPr lang="pt-BR" dirty="0">
                <a:solidFill>
                  <a:srgbClr val="000000"/>
                </a:solidFill>
              </a:rPr>
              <a:t> </a:t>
            </a:r>
          </a:p>
          <a:p>
            <a:pPr lvl="2" algn="just"/>
            <a:r>
              <a:rPr lang="pt-BR" b="1" dirty="0">
                <a:solidFill>
                  <a:srgbClr val="000000"/>
                </a:solidFill>
              </a:rPr>
              <a:t>58% julgou justo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940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42758" y="1832132"/>
            <a:ext cx="6951689" cy="2259373"/>
          </a:xfrm>
        </p:spPr>
        <p:txBody>
          <a:bodyPr>
            <a:normAutofit/>
          </a:bodyPr>
          <a:lstStyle/>
          <a:p>
            <a:pPr marL="1257300" lvl="2" indent="-342900" algn="just"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</a:rPr>
              <a:t>Preço mais alto deve ser o “preço regular”</a:t>
            </a:r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</a:rPr>
              <a:t>Remover desconto é menos censurável do que a sobretaxa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2513A8C-49A1-6243-9A74-E3566DEFF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50" y="2961818"/>
            <a:ext cx="4305300" cy="287020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3AB9C283-CAEA-074E-954E-1CE871E4A8F8}"/>
              </a:ext>
            </a:extLst>
          </p:cNvPr>
          <p:cNvSpPr txBox="1">
            <a:spLocks/>
          </p:cNvSpPr>
          <p:nvPr/>
        </p:nvSpPr>
        <p:spPr>
          <a:xfrm>
            <a:off x="-266569" y="3198225"/>
            <a:ext cx="4305300" cy="3659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7300" lvl="2" indent="-342900" algn="just"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</a:rPr>
              <a:t>Pagamento em $ dá desconto</a:t>
            </a:r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</a:rPr>
              <a:t>Preço cheio já embute as taxas de cartão de crédito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387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9187795-877E-CF4D-9EE1-D3E4CA64FB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49" b="11578"/>
          <a:stretch/>
        </p:blipFill>
        <p:spPr>
          <a:xfrm rot="20510105">
            <a:off x="524083" y="2095832"/>
            <a:ext cx="7068148" cy="361393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6836" y="2843493"/>
            <a:ext cx="8356600" cy="4572000"/>
          </a:xfrm>
        </p:spPr>
        <p:txBody>
          <a:bodyPr>
            <a:normAutofit/>
          </a:bodyPr>
          <a:lstStyle/>
          <a:p>
            <a:pPr lvl="2" algn="just"/>
            <a:r>
              <a:rPr lang="pt-BR" sz="8000" dirty="0">
                <a:solidFill>
                  <a:srgbClr val="000000"/>
                </a:solidFill>
              </a:rPr>
              <a:t>...como fazemos?</a:t>
            </a:r>
            <a:endParaRPr lang="en-US" sz="80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04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534" y="1832133"/>
            <a:ext cx="8187266" cy="1208996"/>
          </a:xfrm>
        </p:spPr>
        <p:txBody>
          <a:bodyPr>
            <a:normAutofit/>
          </a:bodyPr>
          <a:lstStyle/>
          <a:p>
            <a:pPr algn="just"/>
            <a:r>
              <a:rPr lang="pt-BR" sz="3100" dirty="0">
                <a:solidFill>
                  <a:srgbClr val="000000"/>
                </a:solidFill>
              </a:rPr>
              <a:t>Cobrar extra por algo que </a:t>
            </a:r>
            <a:r>
              <a:rPr lang="pt-BR" sz="3100" b="1" u="sng" dirty="0">
                <a:solidFill>
                  <a:srgbClr val="000000"/>
                </a:solidFill>
              </a:rPr>
              <a:t>deveria estar preço</a:t>
            </a:r>
            <a:r>
              <a:rPr lang="pt-BR" sz="3100" dirty="0">
                <a:solidFill>
                  <a:srgbClr val="000000"/>
                </a:solidFill>
              </a:rPr>
              <a:t> é percebido como </a:t>
            </a:r>
            <a:r>
              <a:rPr lang="pt-BR" sz="3100" b="1" dirty="0">
                <a:solidFill>
                  <a:srgbClr val="000000"/>
                </a:solidFill>
              </a:rPr>
              <a:t>INJUSTO</a:t>
            </a:r>
            <a:r>
              <a:rPr lang="pt-BR" sz="31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C12FB8A-4B5E-604F-8B50-30EF573885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2114" b="28985"/>
          <a:stretch/>
        </p:blipFill>
        <p:spPr>
          <a:xfrm>
            <a:off x="2310706" y="2980804"/>
            <a:ext cx="4564921" cy="3679669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338F5645-C78F-1247-9665-691B1F8F2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9530" y="5371007"/>
            <a:ext cx="693503" cy="69350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6AF5F1CC-7761-D343-A6E9-529C052AB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166" y="4351988"/>
            <a:ext cx="693503" cy="69350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xmlns="" id="{5004E4D5-9024-074F-BE0C-7830E33B2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389437" y="4351988"/>
            <a:ext cx="36512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22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15866F76-2C50-D348-9B64-E155D96CC0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49" b="11578"/>
          <a:stretch/>
        </p:blipFill>
        <p:spPr>
          <a:xfrm rot="20510105">
            <a:off x="524083" y="2095832"/>
            <a:ext cx="7068148" cy="361393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967" y="1475958"/>
            <a:ext cx="8344525" cy="1358417"/>
          </a:xfrm>
        </p:spPr>
        <p:txBody>
          <a:bodyPr>
            <a:normAutofit/>
          </a:bodyPr>
          <a:lstStyle/>
          <a:p>
            <a:pPr lvl="2" algn="just"/>
            <a:r>
              <a:rPr lang="pt-BR" sz="8000" dirty="0">
                <a:solidFill>
                  <a:srgbClr val="000000"/>
                </a:solidFill>
              </a:rPr>
              <a:t>...como fazemos?</a:t>
            </a:r>
            <a:endParaRPr lang="en-US" sz="80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E62DF21A-9577-C145-A8B5-77E7D9339700}"/>
              </a:ext>
            </a:extLst>
          </p:cNvPr>
          <p:cNvSpPr txBox="1">
            <a:spLocks/>
          </p:cNvSpPr>
          <p:nvPr/>
        </p:nvSpPr>
        <p:spPr>
          <a:xfrm rot="19799696">
            <a:off x="2139063" y="3367566"/>
            <a:ext cx="2758606" cy="1041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 err="1">
                <a:solidFill>
                  <a:srgbClr val="000000"/>
                </a:solidFill>
              </a:rPr>
              <a:t>Prenotação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1A538C04-CD4D-8349-A862-C5D8F31E78CB}"/>
              </a:ext>
            </a:extLst>
          </p:cNvPr>
          <p:cNvSpPr txBox="1">
            <a:spLocks/>
          </p:cNvSpPr>
          <p:nvPr/>
        </p:nvSpPr>
        <p:spPr>
          <a:xfrm rot="19803081">
            <a:off x="2548389" y="4015493"/>
            <a:ext cx="2968978" cy="1062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 err="1">
                <a:solidFill>
                  <a:srgbClr val="000000"/>
                </a:solidFill>
              </a:rPr>
              <a:t>Indicação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xmlns="" id="{93CD3E5B-3223-3749-8926-E332872B9258}"/>
              </a:ext>
            </a:extLst>
          </p:cNvPr>
          <p:cNvSpPr txBox="1">
            <a:spLocks/>
          </p:cNvSpPr>
          <p:nvPr/>
        </p:nvSpPr>
        <p:spPr>
          <a:xfrm rot="2073211">
            <a:off x="4570123" y="3497277"/>
            <a:ext cx="3150526" cy="1041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 err="1">
                <a:solidFill>
                  <a:srgbClr val="000000"/>
                </a:solidFill>
              </a:rPr>
              <a:t>Arquivamento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D8509DC8-48BD-784C-B5E8-892AFA481E9D}"/>
              </a:ext>
            </a:extLst>
          </p:cNvPr>
          <p:cNvSpPr txBox="1">
            <a:spLocks/>
          </p:cNvSpPr>
          <p:nvPr/>
        </p:nvSpPr>
        <p:spPr>
          <a:xfrm rot="1990202">
            <a:off x="4762055" y="4598276"/>
            <a:ext cx="3150526" cy="1041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>
                <a:solidFill>
                  <a:srgbClr val="000000"/>
                </a:solidFill>
              </a:rPr>
              <a:t>Certidão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894B46AC-5B9B-F348-917B-A96B9CD061E5}"/>
              </a:ext>
            </a:extLst>
          </p:cNvPr>
          <p:cNvSpPr txBox="1">
            <a:spLocks/>
          </p:cNvSpPr>
          <p:nvPr/>
        </p:nvSpPr>
        <p:spPr>
          <a:xfrm>
            <a:off x="2261280" y="5099514"/>
            <a:ext cx="4848500" cy="922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 err="1">
                <a:solidFill>
                  <a:srgbClr val="000000"/>
                </a:solidFill>
              </a:rPr>
              <a:t>Averbações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multiplas</a:t>
            </a:r>
            <a:endParaRPr lang="en-US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933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4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CA102EC8-E5AC-6840-97D3-6F279DF9F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3055"/>
            <a:ext cx="1706958" cy="113797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000" y="1832131"/>
            <a:ext cx="8026362" cy="1998689"/>
          </a:xfrm>
        </p:spPr>
        <p:txBody>
          <a:bodyPr>
            <a:normAutofit/>
          </a:bodyPr>
          <a:lstStyle/>
          <a:p>
            <a:r>
              <a:rPr lang="en-US" sz="2700" b="1" u="sng" dirty="0" err="1">
                <a:solidFill>
                  <a:srgbClr val="000000"/>
                </a:solidFill>
              </a:rPr>
              <a:t>Jogo</a:t>
            </a:r>
            <a:r>
              <a:rPr lang="en-US" sz="2700" b="1" u="sng" dirty="0">
                <a:solidFill>
                  <a:srgbClr val="000000"/>
                </a:solidFill>
              </a:rPr>
              <a:t> do </a:t>
            </a:r>
            <a:r>
              <a:rPr lang="en-US" sz="2700" b="1" u="sng" dirty="0" err="1">
                <a:solidFill>
                  <a:srgbClr val="000000"/>
                </a:solidFill>
              </a:rPr>
              <a:t>Ditador</a:t>
            </a:r>
            <a:r>
              <a:rPr lang="en-US" sz="2700" b="1" u="sng" dirty="0">
                <a:solidFill>
                  <a:srgbClr val="000000"/>
                </a:solidFill>
              </a:rPr>
              <a:t> X </a:t>
            </a:r>
            <a:r>
              <a:rPr lang="en-US" sz="2700" b="1" u="sng" dirty="0" err="1">
                <a:solidFill>
                  <a:srgbClr val="000000"/>
                </a:solidFill>
              </a:rPr>
              <a:t>Jogo</a:t>
            </a:r>
            <a:r>
              <a:rPr lang="en-US" sz="2700" b="1" u="sng" dirty="0">
                <a:solidFill>
                  <a:srgbClr val="000000"/>
                </a:solidFill>
              </a:rPr>
              <a:t> da </a:t>
            </a:r>
            <a:r>
              <a:rPr lang="en-US" sz="2700" b="1" u="sng" dirty="0" err="1">
                <a:solidFill>
                  <a:srgbClr val="000000"/>
                </a:solidFill>
              </a:rPr>
              <a:t>Punição</a:t>
            </a:r>
            <a:endParaRPr lang="en-US" sz="2700" b="1" u="sng" dirty="0">
              <a:solidFill>
                <a:srgbClr val="000000"/>
              </a:solidFill>
            </a:endParaRPr>
          </a:p>
          <a:p>
            <a:endParaRPr lang="en-US" sz="2700" b="1" u="sng" dirty="0">
              <a:solidFill>
                <a:srgbClr val="000000"/>
              </a:solidFill>
            </a:endParaRPr>
          </a:p>
          <a:p>
            <a:pPr algn="l"/>
            <a:r>
              <a:rPr lang="en-US" sz="2700" dirty="0">
                <a:solidFill>
                  <a:srgbClr val="000000"/>
                </a:solidFill>
              </a:rPr>
              <a:t>$20,00 Para “A”  </a:t>
            </a:r>
            <a:r>
              <a:rPr lang="en-US" sz="2700" dirty="0" err="1">
                <a:solidFill>
                  <a:srgbClr val="000000"/>
                </a:solidFill>
              </a:rPr>
              <a:t>dividir</a:t>
            </a:r>
            <a:r>
              <a:rPr lang="en-US" sz="2700" dirty="0">
                <a:solidFill>
                  <a:srgbClr val="000000"/>
                </a:solidFill>
              </a:rPr>
              <a:t> com B: 	A=&gt; $10,00</a:t>
            </a:r>
          </a:p>
          <a:p>
            <a:pPr algn="l"/>
            <a:r>
              <a:rPr lang="en-US" sz="2700" dirty="0">
                <a:solidFill>
                  <a:srgbClr val="000000"/>
                </a:solidFill>
              </a:rPr>
              <a:t>										B=&gt; $10,00</a:t>
            </a:r>
          </a:p>
          <a:p>
            <a:pPr algn="l"/>
            <a:endParaRPr lang="pt-BR" sz="27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25042D4F-8192-A24C-BA49-A89589E82A90}"/>
              </a:ext>
            </a:extLst>
          </p:cNvPr>
          <p:cNvSpPr txBox="1">
            <a:spLocks/>
          </p:cNvSpPr>
          <p:nvPr/>
        </p:nvSpPr>
        <p:spPr>
          <a:xfrm>
            <a:off x="660438" y="3547704"/>
            <a:ext cx="8026362" cy="199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700" dirty="0">
              <a:solidFill>
                <a:srgbClr val="000000"/>
              </a:solidFill>
            </a:endParaRPr>
          </a:p>
          <a:p>
            <a:pPr algn="l"/>
            <a:r>
              <a:rPr lang="en-US" sz="2700" dirty="0">
                <a:solidFill>
                  <a:srgbClr val="000000"/>
                </a:solidFill>
              </a:rPr>
              <a:t>$20,00 Para “C” </a:t>
            </a:r>
            <a:r>
              <a:rPr lang="en-US" sz="2700" dirty="0" err="1">
                <a:solidFill>
                  <a:srgbClr val="000000"/>
                </a:solidFill>
              </a:rPr>
              <a:t>dividir</a:t>
            </a:r>
            <a:r>
              <a:rPr lang="en-US" sz="2700" dirty="0">
                <a:solidFill>
                  <a:srgbClr val="000000"/>
                </a:solidFill>
              </a:rPr>
              <a:t> com D: 	C=&gt; $18,00</a:t>
            </a:r>
          </a:p>
          <a:p>
            <a:pPr algn="l"/>
            <a:r>
              <a:rPr lang="en-US" sz="2700" dirty="0">
                <a:solidFill>
                  <a:srgbClr val="000000"/>
                </a:solidFill>
              </a:rPr>
              <a:t>										D=&gt; $ 2,00</a:t>
            </a:r>
          </a:p>
          <a:p>
            <a:pPr algn="l"/>
            <a:endParaRPr lang="pt-BR" sz="2700" dirty="0">
              <a:solidFill>
                <a:srgbClr val="000000"/>
              </a:solidFill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EBA0598F-D9C3-354F-A32B-DC7845FAD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9578" y="4029896"/>
            <a:ext cx="605446" cy="72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56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1748524"/>
            <a:ext cx="7010400" cy="3658526"/>
          </a:xfrm>
        </p:spPr>
        <p:txBody>
          <a:bodyPr>
            <a:normAutofit/>
          </a:bodyPr>
          <a:lstStyle/>
          <a:p>
            <a:pPr algn="l"/>
            <a:r>
              <a:rPr lang="en-US" sz="2700" b="1" u="sng" dirty="0" err="1">
                <a:solidFill>
                  <a:srgbClr val="000000"/>
                </a:solidFill>
              </a:rPr>
              <a:t>Jogo</a:t>
            </a:r>
            <a:r>
              <a:rPr lang="en-US" sz="2700" b="1" u="sng" dirty="0">
                <a:solidFill>
                  <a:srgbClr val="000000"/>
                </a:solidFill>
              </a:rPr>
              <a:t> do </a:t>
            </a:r>
            <a:r>
              <a:rPr lang="en-US" sz="2700" b="1" u="sng" dirty="0" err="1">
                <a:solidFill>
                  <a:srgbClr val="000000"/>
                </a:solidFill>
              </a:rPr>
              <a:t>Ditador</a:t>
            </a:r>
            <a:r>
              <a:rPr lang="en-US" sz="2700" b="1" u="sng" dirty="0">
                <a:solidFill>
                  <a:srgbClr val="000000"/>
                </a:solidFill>
              </a:rPr>
              <a:t> X </a:t>
            </a:r>
            <a:r>
              <a:rPr lang="en-US" sz="2700" b="1" u="sng" dirty="0" err="1">
                <a:solidFill>
                  <a:srgbClr val="000000"/>
                </a:solidFill>
              </a:rPr>
              <a:t>Jogo</a:t>
            </a:r>
            <a:r>
              <a:rPr lang="en-US" sz="2700" b="1" u="sng" dirty="0">
                <a:solidFill>
                  <a:srgbClr val="000000"/>
                </a:solidFill>
              </a:rPr>
              <a:t> da </a:t>
            </a:r>
            <a:r>
              <a:rPr lang="en-US" sz="2700" b="1" u="sng" dirty="0" err="1">
                <a:solidFill>
                  <a:srgbClr val="000000"/>
                </a:solidFill>
              </a:rPr>
              <a:t>Punição</a:t>
            </a:r>
            <a:endParaRPr lang="en-US" sz="2700" b="1" u="sng" dirty="0">
              <a:solidFill>
                <a:srgbClr val="000000"/>
              </a:solidFill>
            </a:endParaRPr>
          </a:p>
          <a:p>
            <a:pPr algn="l"/>
            <a:endParaRPr lang="en-US" sz="2700" dirty="0">
              <a:solidFill>
                <a:srgbClr val="000000"/>
              </a:solidFill>
            </a:endParaRPr>
          </a:p>
          <a:p>
            <a:pPr algn="l"/>
            <a:r>
              <a:rPr lang="en-US" sz="2700" dirty="0">
                <a:solidFill>
                  <a:srgbClr val="000000"/>
                </a:solidFill>
              </a:rPr>
              <a:t>“S” </a:t>
            </a:r>
            <a:r>
              <a:rPr lang="en-US" sz="2700" dirty="0" err="1">
                <a:solidFill>
                  <a:srgbClr val="000000"/>
                </a:solidFill>
              </a:rPr>
              <a:t>pode</a:t>
            </a:r>
            <a:r>
              <a:rPr lang="en-US" sz="2700" dirty="0">
                <a:solidFill>
                  <a:srgbClr val="000000"/>
                </a:solidFill>
              </a:rPr>
              <a:t> </a:t>
            </a:r>
            <a:r>
              <a:rPr lang="en-US" sz="2700" dirty="0" err="1">
                <a:solidFill>
                  <a:srgbClr val="000000"/>
                </a:solidFill>
              </a:rPr>
              <a:t>escolher</a:t>
            </a:r>
            <a:r>
              <a:rPr lang="en-US" sz="2700" dirty="0">
                <a:solidFill>
                  <a:srgbClr val="000000"/>
                </a:solidFill>
              </a:rPr>
              <a:t> entre:</a:t>
            </a:r>
          </a:p>
          <a:p>
            <a:pPr algn="l"/>
            <a:r>
              <a:rPr lang="en-US" sz="2700" dirty="0">
                <a:solidFill>
                  <a:srgbClr val="000000"/>
                </a:solidFill>
              </a:rPr>
              <a:t>- </a:t>
            </a:r>
            <a:r>
              <a:rPr lang="en-US" sz="2700" dirty="0" err="1">
                <a:solidFill>
                  <a:srgbClr val="000000"/>
                </a:solidFill>
              </a:rPr>
              <a:t>Dividir</a:t>
            </a:r>
            <a:r>
              <a:rPr lang="en-US" sz="2700" dirty="0">
                <a:solidFill>
                  <a:srgbClr val="000000"/>
                </a:solidFill>
              </a:rPr>
              <a:t> $12,00 com “C”       , </a:t>
            </a:r>
            <a:r>
              <a:rPr lang="en-US" sz="2700" dirty="0" err="1">
                <a:solidFill>
                  <a:srgbClr val="000000"/>
                </a:solidFill>
              </a:rPr>
              <a:t>ficando</a:t>
            </a:r>
            <a:r>
              <a:rPr lang="en-US" sz="2700" dirty="0">
                <a:solidFill>
                  <a:srgbClr val="000000"/>
                </a:solidFill>
              </a:rPr>
              <a:t> com $6,00</a:t>
            </a:r>
          </a:p>
          <a:p>
            <a:pPr algn="l"/>
            <a:r>
              <a:rPr lang="en-US" sz="2700" dirty="0">
                <a:solidFill>
                  <a:srgbClr val="000000"/>
                </a:solidFill>
              </a:rPr>
              <a:t>	OU</a:t>
            </a:r>
          </a:p>
          <a:p>
            <a:pPr algn="l"/>
            <a:r>
              <a:rPr lang="en-US" sz="2700" dirty="0">
                <a:solidFill>
                  <a:srgbClr val="000000"/>
                </a:solidFill>
              </a:rPr>
              <a:t>- </a:t>
            </a:r>
            <a:r>
              <a:rPr lang="en-US" sz="2700" dirty="0" err="1">
                <a:solidFill>
                  <a:srgbClr val="000000"/>
                </a:solidFill>
              </a:rPr>
              <a:t>Dividir</a:t>
            </a:r>
            <a:r>
              <a:rPr lang="en-US" sz="2700" dirty="0">
                <a:solidFill>
                  <a:srgbClr val="000000"/>
                </a:solidFill>
              </a:rPr>
              <a:t> $10,00 com “A”, </a:t>
            </a:r>
            <a:r>
              <a:rPr lang="en-US" sz="2700" dirty="0" err="1">
                <a:solidFill>
                  <a:srgbClr val="000000"/>
                </a:solidFill>
              </a:rPr>
              <a:t>ficando</a:t>
            </a:r>
            <a:r>
              <a:rPr lang="en-US" sz="2700" dirty="0">
                <a:solidFill>
                  <a:srgbClr val="000000"/>
                </a:solidFill>
              </a:rPr>
              <a:t> com $5,00 cada.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2273F4E-DA53-5E4E-8C73-D559FAEF1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551348"/>
            <a:ext cx="1397000" cy="21717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B46E876-9380-AF4A-8E56-D1C4FFB35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567" y="3205035"/>
            <a:ext cx="562185" cy="6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6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3295"/>
            <a:ext cx="5257800" cy="3658526"/>
          </a:xfrm>
        </p:spPr>
        <p:txBody>
          <a:bodyPr>
            <a:normAutofit/>
          </a:bodyPr>
          <a:lstStyle/>
          <a:p>
            <a:pPr algn="l"/>
            <a:r>
              <a:rPr lang="en-US" sz="2700" b="1" u="sng" dirty="0" err="1">
                <a:solidFill>
                  <a:srgbClr val="000000"/>
                </a:solidFill>
              </a:rPr>
              <a:t>Jogo</a:t>
            </a:r>
            <a:r>
              <a:rPr lang="en-US" sz="2700" b="1" u="sng" dirty="0">
                <a:solidFill>
                  <a:srgbClr val="000000"/>
                </a:solidFill>
              </a:rPr>
              <a:t> do </a:t>
            </a:r>
            <a:r>
              <a:rPr lang="en-US" sz="2700" b="1" u="sng" dirty="0" err="1">
                <a:solidFill>
                  <a:srgbClr val="000000"/>
                </a:solidFill>
              </a:rPr>
              <a:t>Ditador</a:t>
            </a:r>
            <a:r>
              <a:rPr lang="en-US" sz="2700" b="1" u="sng" dirty="0">
                <a:solidFill>
                  <a:srgbClr val="000000"/>
                </a:solidFill>
              </a:rPr>
              <a:t> X </a:t>
            </a:r>
            <a:r>
              <a:rPr lang="en-US" sz="2700" b="1" u="sng" dirty="0" err="1">
                <a:solidFill>
                  <a:srgbClr val="000000"/>
                </a:solidFill>
              </a:rPr>
              <a:t>Jogo</a:t>
            </a:r>
            <a:r>
              <a:rPr lang="en-US" sz="2700" b="1" u="sng" dirty="0">
                <a:solidFill>
                  <a:srgbClr val="000000"/>
                </a:solidFill>
              </a:rPr>
              <a:t> da </a:t>
            </a:r>
            <a:r>
              <a:rPr lang="en-US" sz="2700" b="1" u="sng" dirty="0" err="1">
                <a:solidFill>
                  <a:srgbClr val="000000"/>
                </a:solidFill>
              </a:rPr>
              <a:t>Punição</a:t>
            </a:r>
            <a:endParaRPr lang="en-US" sz="2700" b="1" u="sng" dirty="0">
              <a:solidFill>
                <a:srgbClr val="000000"/>
              </a:solidFill>
            </a:endParaRPr>
          </a:p>
          <a:p>
            <a:pPr algn="l"/>
            <a:endParaRPr lang="en-US" sz="2700" dirty="0">
              <a:solidFill>
                <a:srgbClr val="000000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</a:rPr>
              <a:t>81%</a:t>
            </a:r>
            <a:r>
              <a:rPr lang="en-US" sz="2700" dirty="0">
                <a:solidFill>
                  <a:srgbClr val="000000"/>
                </a:solidFill>
              </a:rPr>
              <a:t> </a:t>
            </a:r>
          </a:p>
          <a:p>
            <a:pPr algn="l"/>
            <a:r>
              <a:rPr lang="en-US" sz="2700" dirty="0" err="1">
                <a:solidFill>
                  <a:srgbClr val="000000"/>
                </a:solidFill>
              </a:rPr>
              <a:t>escolhem</a:t>
            </a:r>
            <a:r>
              <a:rPr lang="en-US" sz="2700" dirty="0">
                <a:solidFill>
                  <a:srgbClr val="000000"/>
                </a:solidFill>
              </a:rPr>
              <a:t> </a:t>
            </a:r>
            <a:r>
              <a:rPr lang="en-US" sz="2700" dirty="0" err="1">
                <a:solidFill>
                  <a:srgbClr val="000000"/>
                </a:solidFill>
              </a:rPr>
              <a:t>receber</a:t>
            </a:r>
            <a:r>
              <a:rPr lang="en-US" sz="2700" dirty="0">
                <a:solidFill>
                  <a:srgbClr val="000000"/>
                </a:solidFill>
              </a:rPr>
              <a:t> </a:t>
            </a:r>
            <a:r>
              <a:rPr lang="en-US" sz="2700" dirty="0" err="1">
                <a:solidFill>
                  <a:srgbClr val="000000"/>
                </a:solidFill>
              </a:rPr>
              <a:t>menos</a:t>
            </a:r>
            <a:r>
              <a:rPr lang="en-US" sz="2700" dirty="0">
                <a:solidFill>
                  <a:srgbClr val="000000"/>
                </a:solidFill>
              </a:rPr>
              <a:t> para </a:t>
            </a:r>
            <a:r>
              <a:rPr lang="en-US" sz="2700" b="1" u="sng" dirty="0">
                <a:solidFill>
                  <a:srgbClr val="000000"/>
                </a:solidFill>
              </a:rPr>
              <a:t>PUNIR </a:t>
            </a:r>
            <a:r>
              <a:rPr lang="en-US" sz="2700" b="1" u="sng" dirty="0" err="1">
                <a:solidFill>
                  <a:srgbClr val="000000"/>
                </a:solidFill>
              </a:rPr>
              <a:t>posturas</a:t>
            </a:r>
            <a:r>
              <a:rPr lang="en-US" sz="2700" b="1" u="sng" dirty="0">
                <a:solidFill>
                  <a:srgbClr val="000000"/>
                </a:solidFill>
              </a:rPr>
              <a:t> </a:t>
            </a:r>
            <a:r>
              <a:rPr lang="en-US" sz="2700" b="1" u="sng" dirty="0" err="1">
                <a:solidFill>
                  <a:srgbClr val="000000"/>
                </a:solidFill>
              </a:rPr>
              <a:t>percebidas</a:t>
            </a:r>
            <a:r>
              <a:rPr lang="en-US" sz="2700" b="1" u="sng" dirty="0">
                <a:solidFill>
                  <a:srgbClr val="000000"/>
                </a:solidFill>
              </a:rPr>
              <a:t> </a:t>
            </a:r>
            <a:r>
              <a:rPr lang="en-US" sz="2700" b="1" u="sng" dirty="0" err="1">
                <a:solidFill>
                  <a:srgbClr val="000000"/>
                </a:solidFill>
              </a:rPr>
              <a:t>como</a:t>
            </a:r>
            <a:r>
              <a:rPr lang="en-US" sz="2700" b="1" u="sng" dirty="0">
                <a:solidFill>
                  <a:srgbClr val="000000"/>
                </a:solidFill>
              </a:rPr>
              <a:t> </a:t>
            </a:r>
            <a:r>
              <a:rPr lang="en-US" sz="2700" b="1" u="sng" dirty="0" err="1">
                <a:solidFill>
                  <a:srgbClr val="000000"/>
                </a:solidFill>
              </a:rPr>
              <a:t>INJUSTAS</a:t>
            </a:r>
            <a:r>
              <a:rPr lang="en-US" sz="27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50F149F-A607-104C-84DD-E8962A0AF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039" y="1633055"/>
            <a:ext cx="28702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92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848601"/>
            <a:ext cx="8244890" cy="473476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</a:rPr>
              <a:t>Qual a </a:t>
            </a:r>
            <a:r>
              <a:rPr lang="en-US" dirty="0" err="1">
                <a:solidFill>
                  <a:srgbClr val="000000"/>
                </a:solidFill>
              </a:rPr>
              <a:t>percepção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que</a:t>
            </a:r>
            <a:r>
              <a:rPr lang="en-US" dirty="0">
                <a:solidFill>
                  <a:srgbClr val="000000"/>
                </a:solidFill>
              </a:rPr>
              <a:t> a </a:t>
            </a:r>
            <a:r>
              <a:rPr lang="en-US" dirty="0" err="1">
                <a:solidFill>
                  <a:srgbClr val="000000"/>
                </a:solidFill>
              </a:rPr>
              <a:t>sociedade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tem</a:t>
            </a:r>
            <a:r>
              <a:rPr lang="en-US" dirty="0">
                <a:solidFill>
                  <a:srgbClr val="000000"/>
                </a:solidFill>
              </a:rPr>
              <a:t> da nossa </a:t>
            </a:r>
            <a:r>
              <a:rPr lang="en-US" dirty="0" err="1">
                <a:solidFill>
                  <a:srgbClr val="000000"/>
                </a:solidFill>
              </a:rPr>
              <a:t>atividade</a:t>
            </a:r>
            <a:r>
              <a:rPr lang="en-US" dirty="0">
                <a:solidFill>
                  <a:srgbClr val="000000"/>
                </a:solidFill>
              </a:rPr>
              <a:t>?</a:t>
            </a:r>
          </a:p>
          <a:p>
            <a:pPr algn="just"/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19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0CA57B4-2BD2-9944-882F-2247F1D29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282" y="3017234"/>
            <a:ext cx="4824847" cy="28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33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1665363"/>
            <a:ext cx="8356600" cy="4572000"/>
          </a:xfrm>
        </p:spPr>
        <p:txBody>
          <a:bodyPr>
            <a:normAutofit/>
          </a:bodyPr>
          <a:lstStyle/>
          <a:p>
            <a:pPr lvl="2" algn="just"/>
            <a:r>
              <a:rPr lang="en-US" b="1" u="sng" dirty="0" err="1">
                <a:solidFill>
                  <a:srgbClr val="000000"/>
                </a:solidFill>
              </a:rPr>
              <a:t>Economia</a:t>
            </a:r>
            <a:r>
              <a:rPr lang="en-US" dirty="0">
                <a:solidFill>
                  <a:srgbClr val="000000"/>
                </a:solidFill>
              </a:rPr>
              <a:t>: </a:t>
            </a:r>
            <a:r>
              <a:rPr lang="pt-BR" dirty="0">
                <a:solidFill>
                  <a:srgbClr val="000000"/>
                </a:solidFill>
              </a:rPr>
              <a:t>parte da </a:t>
            </a:r>
            <a:r>
              <a:rPr lang="en-US" dirty="0" err="1">
                <a:solidFill>
                  <a:srgbClr val="000000"/>
                </a:solidFill>
              </a:rPr>
              <a:t>premissa</a:t>
            </a:r>
            <a:r>
              <a:rPr lang="en-US" dirty="0">
                <a:solidFill>
                  <a:srgbClr val="000000"/>
                </a:solidFill>
              </a:rPr>
              <a:t> central de que as </a:t>
            </a:r>
            <a:r>
              <a:rPr lang="en-US" dirty="0" err="1">
                <a:solidFill>
                  <a:srgbClr val="000000"/>
                </a:solidFill>
              </a:rPr>
              <a:t>pessoas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escolhem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por</a:t>
            </a:r>
            <a:r>
              <a:rPr lang="en-US" dirty="0">
                <a:solidFill>
                  <a:srgbClr val="000000"/>
                </a:solidFill>
              </a:rPr>
              <a:t> otimização.</a:t>
            </a:r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Dos bens e serviços a </a:t>
            </a:r>
            <a:r>
              <a:rPr lang="en-US" dirty="0" err="1">
                <a:solidFill>
                  <a:srgbClr val="000000"/>
                </a:solidFill>
              </a:rPr>
              <a:t>adquiri</a:t>
            </a:r>
            <a:r>
              <a:rPr lang="pt-BR" dirty="0">
                <a:solidFill>
                  <a:srgbClr val="000000"/>
                </a:solidFill>
              </a:rPr>
              <a:t>r,</a:t>
            </a:r>
            <a:r>
              <a:rPr lang="en-US" dirty="0">
                <a:solidFill>
                  <a:srgbClr val="000000"/>
                </a:solidFill>
              </a:rPr>
              <a:t> uma família opta pelo melhor dentro de suas possibilidades de compra.</a:t>
            </a:r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Presume-se que as crenças que motivam as escolhas sejam imparciais</a:t>
            </a:r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Em cima dessas premissas, se assenta a teoria econômica.</a:t>
            </a:r>
          </a:p>
          <a:p>
            <a:pPr lvl="2" algn="just"/>
            <a:endParaRPr lang="en-US" dirty="0">
              <a:solidFill>
                <a:srgbClr val="000000"/>
              </a:solidFill>
            </a:endParaRPr>
          </a:p>
          <a:p>
            <a:pPr lvl="2" algn="just"/>
            <a:r>
              <a:rPr lang="en-US" b="1" dirty="0">
                <a:solidFill>
                  <a:srgbClr val="000000"/>
                </a:solidFill>
              </a:rPr>
              <a:t>Mas essas premissas são, muitas vezes, falhas.</a:t>
            </a:r>
          </a:p>
          <a:p>
            <a:pPr lvl="2" algn="just"/>
            <a:endParaRPr lang="en-US" dirty="0">
              <a:solidFill>
                <a:srgbClr val="000000"/>
              </a:solidFill>
            </a:endParaRPr>
          </a:p>
          <a:p>
            <a:pPr lvl="2" algn="just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4926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29991"/>
            <a:ext cx="8244890" cy="4734760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rgbClr val="000000"/>
                </a:solidFill>
              </a:rPr>
              <a:t>Será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que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também</a:t>
            </a:r>
            <a:r>
              <a:rPr lang="en-US" dirty="0">
                <a:solidFill>
                  <a:srgbClr val="000000"/>
                </a:solidFill>
              </a:rPr>
              <a:t> não </a:t>
            </a:r>
            <a:r>
              <a:rPr lang="en-US" dirty="0" err="1">
                <a:solidFill>
                  <a:srgbClr val="000000"/>
                </a:solidFill>
              </a:rPr>
              <a:t>estamos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excedendo</a:t>
            </a:r>
            <a:r>
              <a:rPr lang="en-US" dirty="0">
                <a:solidFill>
                  <a:srgbClr val="000000"/>
                </a:solidFill>
              </a:rPr>
              <a:t> no volume de NOTAS DE </a:t>
            </a:r>
            <a:r>
              <a:rPr lang="en-US" dirty="0" err="1">
                <a:solidFill>
                  <a:srgbClr val="000000"/>
                </a:solidFill>
              </a:rPr>
              <a:t>EXIGÊNCIA</a:t>
            </a:r>
            <a:r>
              <a:rPr lang="en-US" dirty="0">
                <a:solidFill>
                  <a:srgbClr val="000000"/>
                </a:solidFill>
              </a:rPr>
              <a:t>?</a:t>
            </a:r>
          </a:p>
          <a:p>
            <a:pPr algn="just"/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20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79380F7-C9F9-0846-978A-9A57F31CB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058" y="2723258"/>
            <a:ext cx="5037319" cy="407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21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D035C00-8BC5-9747-84AA-20E5A069D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692274"/>
            <a:ext cx="7849849" cy="5233233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5B204CB9-6C97-BC43-BBE4-A67F3F7A28E6}"/>
              </a:ext>
            </a:extLst>
          </p:cNvPr>
          <p:cNvSpPr/>
          <p:nvPr/>
        </p:nvSpPr>
        <p:spPr>
          <a:xfrm>
            <a:off x="4862178" y="3281546"/>
            <a:ext cx="2947649" cy="146176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ubtítulo 9">
            <a:extLst>
              <a:ext uri="{FF2B5EF4-FFF2-40B4-BE49-F238E27FC236}">
                <a16:creationId xmlns:a16="http://schemas.microsoft.com/office/drawing/2014/main" xmlns="" id="{7013A937-7386-274C-BD6D-7AC655D43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2177" y="3505486"/>
            <a:ext cx="3209331" cy="87874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NOTA DE </a:t>
            </a:r>
            <a:r>
              <a:rPr lang="en-US" b="1" dirty="0" err="1">
                <a:solidFill>
                  <a:schemeClr val="tx1"/>
                </a:solidFill>
              </a:rPr>
              <a:t>EXIGÊNCIA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D17917D-7C28-294A-847E-0918D93FEC8B}"/>
              </a:ext>
            </a:extLst>
          </p:cNvPr>
          <p:cNvSpPr txBox="1"/>
          <p:nvPr/>
        </p:nvSpPr>
        <p:spPr>
          <a:xfrm>
            <a:off x="949550" y="983515"/>
            <a:ext cx="416280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00"/>
                </a:solidFill>
              </a:rPr>
              <a:t>Como </a:t>
            </a:r>
            <a:r>
              <a:rPr lang="en-US" sz="2600" b="1" dirty="0" err="1">
                <a:solidFill>
                  <a:srgbClr val="000000"/>
                </a:solidFill>
              </a:rPr>
              <a:t>essas</a:t>
            </a:r>
            <a:r>
              <a:rPr lang="en-US" sz="2600" b="1" dirty="0">
                <a:solidFill>
                  <a:srgbClr val="000000"/>
                </a:solidFill>
              </a:rPr>
              <a:t> </a:t>
            </a:r>
            <a:r>
              <a:rPr lang="en-US" sz="2600" b="1" dirty="0" err="1">
                <a:solidFill>
                  <a:srgbClr val="000000"/>
                </a:solidFill>
              </a:rPr>
              <a:t>palavras</a:t>
            </a:r>
            <a:r>
              <a:rPr lang="en-US" sz="2600" b="1" dirty="0">
                <a:solidFill>
                  <a:srgbClr val="000000"/>
                </a:solidFill>
              </a:rPr>
              <a:t> </a:t>
            </a:r>
            <a:r>
              <a:rPr lang="en-US" sz="2600" b="1" dirty="0" err="1">
                <a:solidFill>
                  <a:srgbClr val="000000"/>
                </a:solidFill>
              </a:rPr>
              <a:t>soam</a:t>
            </a:r>
            <a:r>
              <a:rPr lang="en-US" sz="2600" b="1" dirty="0">
                <a:solidFill>
                  <a:srgbClr val="000000"/>
                </a:solidFill>
              </a:rPr>
              <a:t>?</a:t>
            </a: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4030023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22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D035C00-8BC5-9747-84AA-20E5A069D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692274"/>
            <a:ext cx="7849849" cy="5233233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5B204CB9-6C97-BC43-BBE4-A67F3F7A28E6}"/>
              </a:ext>
            </a:extLst>
          </p:cNvPr>
          <p:cNvSpPr/>
          <p:nvPr/>
        </p:nvSpPr>
        <p:spPr>
          <a:xfrm>
            <a:off x="4862178" y="3281546"/>
            <a:ext cx="2947649" cy="146176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ubtítulo 9">
            <a:extLst>
              <a:ext uri="{FF2B5EF4-FFF2-40B4-BE49-F238E27FC236}">
                <a16:creationId xmlns:a16="http://schemas.microsoft.com/office/drawing/2014/main" xmlns="" id="{7013A937-7386-274C-BD6D-7AC655D43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2177" y="3505486"/>
            <a:ext cx="3209331" cy="87874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NOTA 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DEVOLUTIVA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D17917D-7C28-294A-847E-0918D93FEC8B}"/>
              </a:ext>
            </a:extLst>
          </p:cNvPr>
          <p:cNvSpPr txBox="1"/>
          <p:nvPr/>
        </p:nvSpPr>
        <p:spPr>
          <a:xfrm>
            <a:off x="949550" y="983515"/>
            <a:ext cx="416280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00"/>
                </a:solidFill>
              </a:rPr>
              <a:t>Como </a:t>
            </a:r>
            <a:r>
              <a:rPr lang="en-US" sz="2600" b="1" dirty="0" err="1">
                <a:solidFill>
                  <a:srgbClr val="000000"/>
                </a:solidFill>
              </a:rPr>
              <a:t>essas</a:t>
            </a:r>
            <a:r>
              <a:rPr lang="en-US" sz="2600" b="1" dirty="0">
                <a:solidFill>
                  <a:srgbClr val="000000"/>
                </a:solidFill>
              </a:rPr>
              <a:t> </a:t>
            </a:r>
            <a:r>
              <a:rPr lang="en-US" sz="2600" b="1" dirty="0" err="1">
                <a:solidFill>
                  <a:srgbClr val="000000"/>
                </a:solidFill>
              </a:rPr>
              <a:t>palavras</a:t>
            </a:r>
            <a:r>
              <a:rPr lang="en-US" sz="2600" b="1" dirty="0">
                <a:solidFill>
                  <a:srgbClr val="000000"/>
                </a:solidFill>
              </a:rPr>
              <a:t> </a:t>
            </a:r>
            <a:r>
              <a:rPr lang="en-US" sz="2600" b="1" dirty="0" err="1">
                <a:solidFill>
                  <a:srgbClr val="000000"/>
                </a:solidFill>
              </a:rPr>
              <a:t>soam</a:t>
            </a:r>
            <a:r>
              <a:rPr lang="en-US" sz="2600" b="1" dirty="0">
                <a:solidFill>
                  <a:srgbClr val="000000"/>
                </a:solidFill>
              </a:rPr>
              <a:t>?</a:t>
            </a: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717534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23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D035C00-8BC5-9747-84AA-20E5A069D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692274"/>
            <a:ext cx="7849849" cy="5233233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5B204CB9-6C97-BC43-BBE4-A67F3F7A28E6}"/>
              </a:ext>
            </a:extLst>
          </p:cNvPr>
          <p:cNvSpPr/>
          <p:nvPr/>
        </p:nvSpPr>
        <p:spPr>
          <a:xfrm>
            <a:off x="4862178" y="3281546"/>
            <a:ext cx="2947649" cy="146176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ubtítulo 9">
            <a:extLst>
              <a:ext uri="{FF2B5EF4-FFF2-40B4-BE49-F238E27FC236}">
                <a16:creationId xmlns:a16="http://schemas.microsoft.com/office/drawing/2014/main" xmlns="" id="{7013A937-7386-274C-BD6D-7AC655D43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1336" y="3703273"/>
            <a:ext cx="3209331" cy="878745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PENDÊNCIA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D17917D-7C28-294A-847E-0918D93FEC8B}"/>
              </a:ext>
            </a:extLst>
          </p:cNvPr>
          <p:cNvSpPr txBox="1"/>
          <p:nvPr/>
        </p:nvSpPr>
        <p:spPr>
          <a:xfrm>
            <a:off x="949550" y="983515"/>
            <a:ext cx="416280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00"/>
                </a:solidFill>
              </a:rPr>
              <a:t>Como </a:t>
            </a:r>
            <a:r>
              <a:rPr lang="en-US" sz="2600" b="1" dirty="0" err="1">
                <a:solidFill>
                  <a:srgbClr val="000000"/>
                </a:solidFill>
              </a:rPr>
              <a:t>essas</a:t>
            </a:r>
            <a:r>
              <a:rPr lang="en-US" sz="2600" b="1" dirty="0">
                <a:solidFill>
                  <a:srgbClr val="000000"/>
                </a:solidFill>
              </a:rPr>
              <a:t> </a:t>
            </a:r>
            <a:r>
              <a:rPr lang="en-US" sz="2600" b="1" dirty="0" err="1">
                <a:solidFill>
                  <a:srgbClr val="000000"/>
                </a:solidFill>
              </a:rPr>
              <a:t>palavras</a:t>
            </a:r>
            <a:r>
              <a:rPr lang="en-US" sz="2600" b="1" dirty="0">
                <a:solidFill>
                  <a:srgbClr val="000000"/>
                </a:solidFill>
              </a:rPr>
              <a:t> </a:t>
            </a:r>
            <a:r>
              <a:rPr lang="en-US" sz="2600" b="1" dirty="0" err="1">
                <a:solidFill>
                  <a:srgbClr val="000000"/>
                </a:solidFill>
              </a:rPr>
              <a:t>soam</a:t>
            </a:r>
            <a:r>
              <a:rPr lang="en-US" sz="2600" b="1" dirty="0">
                <a:solidFill>
                  <a:srgbClr val="000000"/>
                </a:solidFill>
              </a:rPr>
              <a:t>?</a:t>
            </a: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1015012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24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D035C00-8BC5-9747-84AA-20E5A069D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692274"/>
            <a:ext cx="7849849" cy="5233233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5B204CB9-6C97-BC43-BBE4-A67F3F7A28E6}"/>
              </a:ext>
            </a:extLst>
          </p:cNvPr>
          <p:cNvSpPr/>
          <p:nvPr/>
        </p:nvSpPr>
        <p:spPr>
          <a:xfrm>
            <a:off x="4862178" y="3281546"/>
            <a:ext cx="2947649" cy="146176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ubtítulo 9">
            <a:extLst>
              <a:ext uri="{FF2B5EF4-FFF2-40B4-BE49-F238E27FC236}">
                <a16:creationId xmlns:a16="http://schemas.microsoft.com/office/drawing/2014/main" xmlns="" id="{7013A937-7386-274C-BD6D-7AC655D43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1336" y="3703273"/>
            <a:ext cx="3209331" cy="87874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NEGATIVA</a:t>
            </a:r>
            <a:r>
              <a:rPr lang="en-US" b="1" dirty="0">
                <a:solidFill>
                  <a:schemeClr val="tx1"/>
                </a:solidFill>
              </a:rPr>
              <a:t> DE</a:t>
            </a:r>
          </a:p>
          <a:p>
            <a:r>
              <a:rPr lang="en-US" b="1" dirty="0">
                <a:solidFill>
                  <a:schemeClr val="tx1"/>
                </a:solidFill>
              </a:rPr>
              <a:t>REGISTRO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D17917D-7C28-294A-847E-0918D93FEC8B}"/>
              </a:ext>
            </a:extLst>
          </p:cNvPr>
          <p:cNvSpPr txBox="1"/>
          <p:nvPr/>
        </p:nvSpPr>
        <p:spPr>
          <a:xfrm>
            <a:off x="949550" y="983515"/>
            <a:ext cx="416280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00"/>
                </a:solidFill>
              </a:rPr>
              <a:t>Como </a:t>
            </a:r>
            <a:r>
              <a:rPr lang="en-US" sz="2600" b="1" dirty="0" err="1">
                <a:solidFill>
                  <a:srgbClr val="000000"/>
                </a:solidFill>
              </a:rPr>
              <a:t>essas</a:t>
            </a:r>
            <a:r>
              <a:rPr lang="en-US" sz="2600" b="1" dirty="0">
                <a:solidFill>
                  <a:srgbClr val="000000"/>
                </a:solidFill>
              </a:rPr>
              <a:t> </a:t>
            </a:r>
            <a:r>
              <a:rPr lang="en-US" sz="2600" b="1" dirty="0" err="1">
                <a:solidFill>
                  <a:srgbClr val="000000"/>
                </a:solidFill>
              </a:rPr>
              <a:t>palavras</a:t>
            </a:r>
            <a:r>
              <a:rPr lang="en-US" sz="2600" b="1" dirty="0">
                <a:solidFill>
                  <a:srgbClr val="000000"/>
                </a:solidFill>
              </a:rPr>
              <a:t> </a:t>
            </a:r>
            <a:r>
              <a:rPr lang="en-US" sz="2600" b="1" dirty="0" err="1">
                <a:solidFill>
                  <a:srgbClr val="000000"/>
                </a:solidFill>
              </a:rPr>
              <a:t>soam</a:t>
            </a:r>
            <a:r>
              <a:rPr lang="en-US" sz="2600" b="1" dirty="0">
                <a:solidFill>
                  <a:srgbClr val="000000"/>
                </a:solidFill>
              </a:rPr>
              <a:t>?</a:t>
            </a: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2099319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52931"/>
            <a:ext cx="8198902" cy="4607827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000000"/>
                </a:solidFill>
              </a:rPr>
              <a:t>A </a:t>
            </a:r>
            <a:r>
              <a:rPr lang="en-US" sz="3600" dirty="0" err="1">
                <a:solidFill>
                  <a:srgbClr val="000000"/>
                </a:solidFill>
              </a:rPr>
              <a:t>informação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que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entregamos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ao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cliente</a:t>
            </a:r>
            <a:r>
              <a:rPr lang="en-US" sz="3600" dirty="0">
                <a:solidFill>
                  <a:srgbClr val="000000"/>
                </a:solidFill>
              </a:rPr>
              <a:t> é </a:t>
            </a:r>
            <a:r>
              <a:rPr lang="en-US" sz="3600" dirty="0" err="1">
                <a:solidFill>
                  <a:srgbClr val="000000"/>
                </a:solidFill>
              </a:rPr>
              <a:t>eficiente</a:t>
            </a:r>
            <a:r>
              <a:rPr lang="en-US" sz="3600" dirty="0">
                <a:solidFill>
                  <a:srgbClr val="000000"/>
                </a:solidFill>
              </a:rPr>
              <a:t>, </a:t>
            </a:r>
            <a:r>
              <a:rPr lang="en-US" sz="3600" dirty="0" err="1">
                <a:solidFill>
                  <a:srgbClr val="000000"/>
                </a:solidFill>
              </a:rPr>
              <a:t>clara</a:t>
            </a:r>
            <a:r>
              <a:rPr lang="en-US" sz="3600" dirty="0">
                <a:solidFill>
                  <a:srgbClr val="000000"/>
                </a:solidFill>
              </a:rPr>
              <a:t> e de </a:t>
            </a:r>
            <a:r>
              <a:rPr lang="en-US" sz="3600" dirty="0" err="1">
                <a:solidFill>
                  <a:srgbClr val="000000"/>
                </a:solidFill>
              </a:rPr>
              <a:t>fácil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compreensão</a:t>
            </a:r>
            <a:r>
              <a:rPr lang="en-US" sz="36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25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43B37D6-E0B8-C244-8752-E211B3F53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25" y="2829510"/>
            <a:ext cx="6937851" cy="389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41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0108"/>
            <a:ext cx="5028784" cy="2285220"/>
          </a:xfrm>
        </p:spPr>
        <p:txBody>
          <a:bodyPr>
            <a:noAutofit/>
          </a:bodyPr>
          <a:lstStyle/>
          <a:p>
            <a:pPr algn="l"/>
            <a:r>
              <a:rPr lang="en-US" sz="3700" b="1" dirty="0">
                <a:solidFill>
                  <a:srgbClr val="000000"/>
                </a:solidFill>
              </a:rPr>
              <a:t>Como </a:t>
            </a:r>
            <a:r>
              <a:rPr lang="en-US" sz="3700" b="1" dirty="0" err="1">
                <a:solidFill>
                  <a:srgbClr val="000000"/>
                </a:solidFill>
              </a:rPr>
              <a:t>podemos</a:t>
            </a:r>
            <a:r>
              <a:rPr lang="en-US" sz="3700" b="1" dirty="0">
                <a:solidFill>
                  <a:srgbClr val="000000"/>
                </a:solidFill>
              </a:rPr>
              <a:t> </a:t>
            </a:r>
            <a:r>
              <a:rPr lang="en-US" sz="3700" b="1" dirty="0" err="1">
                <a:solidFill>
                  <a:srgbClr val="000000"/>
                </a:solidFill>
              </a:rPr>
              <a:t>mudar</a:t>
            </a:r>
            <a:r>
              <a:rPr lang="en-US" sz="3700" b="1" dirty="0">
                <a:solidFill>
                  <a:srgbClr val="000000"/>
                </a:solidFill>
              </a:rPr>
              <a:t> a </a:t>
            </a:r>
            <a:r>
              <a:rPr lang="en-US" sz="3700" b="1" dirty="0" err="1">
                <a:solidFill>
                  <a:srgbClr val="000000"/>
                </a:solidFill>
              </a:rPr>
              <a:t>percepção</a:t>
            </a:r>
            <a:r>
              <a:rPr lang="en-US" sz="3700" b="1" dirty="0">
                <a:solidFill>
                  <a:srgbClr val="000000"/>
                </a:solidFill>
              </a:rPr>
              <a:t> </a:t>
            </a:r>
            <a:r>
              <a:rPr lang="en-US" sz="3700" b="1" dirty="0" err="1">
                <a:solidFill>
                  <a:srgbClr val="000000"/>
                </a:solidFill>
              </a:rPr>
              <a:t>negativa</a:t>
            </a:r>
            <a:r>
              <a:rPr lang="en-US" sz="3700" b="1" dirty="0">
                <a:solidFill>
                  <a:srgbClr val="000000"/>
                </a:solidFill>
              </a:rPr>
              <a:t> </a:t>
            </a:r>
            <a:r>
              <a:rPr lang="en-US" sz="3700" b="1" dirty="0" err="1">
                <a:solidFill>
                  <a:srgbClr val="000000"/>
                </a:solidFill>
              </a:rPr>
              <a:t>que</a:t>
            </a:r>
            <a:r>
              <a:rPr lang="en-US" sz="3700" b="1" dirty="0">
                <a:solidFill>
                  <a:srgbClr val="000000"/>
                </a:solidFill>
              </a:rPr>
              <a:t> a </a:t>
            </a:r>
            <a:r>
              <a:rPr lang="en-US" sz="3700" b="1" dirty="0" err="1">
                <a:solidFill>
                  <a:srgbClr val="000000"/>
                </a:solidFill>
              </a:rPr>
              <a:t>sociedade</a:t>
            </a:r>
            <a:r>
              <a:rPr lang="en-US" sz="3700" b="1" dirty="0">
                <a:solidFill>
                  <a:srgbClr val="000000"/>
                </a:solidFill>
              </a:rPr>
              <a:t> </a:t>
            </a:r>
            <a:r>
              <a:rPr lang="en-US" sz="3700" b="1" dirty="0" err="1">
                <a:solidFill>
                  <a:srgbClr val="000000"/>
                </a:solidFill>
              </a:rPr>
              <a:t>tem</a:t>
            </a:r>
            <a:r>
              <a:rPr lang="en-US" sz="3700" b="1" dirty="0">
                <a:solidFill>
                  <a:srgbClr val="000000"/>
                </a:solidFill>
              </a:rPr>
              <a:t> da nossa </a:t>
            </a:r>
            <a:r>
              <a:rPr lang="en-US" sz="3700" b="1" dirty="0" err="1">
                <a:solidFill>
                  <a:srgbClr val="000000"/>
                </a:solidFill>
              </a:rPr>
              <a:t>atividade</a:t>
            </a:r>
            <a:r>
              <a:rPr lang="en-US" sz="3700" b="1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E64B50B-43F0-4143-BB6A-3C6373279D82}" type="slidenum">
              <a:rPr lang="en-US"/>
              <a:pPr/>
              <a:t>26</a:t>
            </a:fld>
            <a:endParaRPr lang="en-US"/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8061859-EA2E-6B42-B62F-493C4F23A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75" y="2642406"/>
            <a:ext cx="8244870" cy="386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69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8606" y="1784350"/>
            <a:ext cx="5975245" cy="4572000"/>
          </a:xfrm>
        </p:spPr>
        <p:txBody>
          <a:bodyPr>
            <a:normAutofit/>
          </a:bodyPr>
          <a:lstStyle/>
          <a:p>
            <a:pPr lvl="2" algn="just"/>
            <a:r>
              <a:rPr lang="en-US" dirty="0">
                <a:solidFill>
                  <a:srgbClr val="000000"/>
                </a:solidFill>
              </a:rPr>
              <a:t>Essa disciplina passou por modificação:</a:t>
            </a:r>
          </a:p>
          <a:p>
            <a:pPr marL="1257300" lvl="2" indent="-342900" algn="just">
              <a:buFontTx/>
              <a:buChar char="-"/>
            </a:pPr>
            <a:r>
              <a:rPr lang="en-US" dirty="0">
                <a:solidFill>
                  <a:srgbClr val="000000"/>
                </a:solidFill>
              </a:rPr>
              <a:t>Psicologia</a:t>
            </a:r>
          </a:p>
          <a:p>
            <a:pPr marL="1257300" lvl="2" indent="-342900" algn="just">
              <a:buFontTx/>
              <a:buChar char="-"/>
            </a:pPr>
            <a:r>
              <a:rPr lang="en-US" dirty="0">
                <a:solidFill>
                  <a:srgbClr val="000000"/>
                </a:solidFill>
              </a:rPr>
              <a:t>Ciências sociais</a:t>
            </a:r>
          </a:p>
          <a:p>
            <a:pPr marL="1257300" lvl="2" indent="-342900" algn="just">
              <a:buFontTx/>
              <a:buChar char="-"/>
            </a:pPr>
            <a:r>
              <a:rPr lang="en-US" dirty="0">
                <a:solidFill>
                  <a:srgbClr val="000000"/>
                </a:solidFill>
              </a:rPr>
              <a:t>Pesquisas e experimentos</a:t>
            </a:r>
          </a:p>
          <a:p>
            <a:pPr marL="1257300" lvl="2" indent="-342900" algn="just">
              <a:buFontTx/>
              <a:buChar char="-"/>
            </a:pPr>
            <a:endParaRPr lang="pt-BR" dirty="0">
              <a:solidFill>
                <a:srgbClr val="000000"/>
              </a:solidFill>
            </a:endParaRPr>
          </a:p>
          <a:p>
            <a:pPr lvl="2" algn="just"/>
            <a:endParaRPr lang="pt-BR" b="1" dirty="0">
              <a:solidFill>
                <a:srgbClr val="000000"/>
              </a:solidFill>
            </a:endParaRPr>
          </a:p>
          <a:p>
            <a:pPr lvl="2"/>
            <a:endParaRPr lang="pt-BR" b="1" dirty="0">
              <a:solidFill>
                <a:srgbClr val="000000"/>
              </a:solidFill>
            </a:endParaRPr>
          </a:p>
          <a:p>
            <a:pPr lvl="2" algn="l"/>
            <a:r>
              <a:rPr lang="en-US" b="1" dirty="0" err="1">
                <a:solidFill>
                  <a:srgbClr val="000000"/>
                </a:solidFill>
              </a:rPr>
              <a:t>ECONOMIA</a:t>
            </a:r>
            <a:r>
              <a:rPr lang="en-US" b="1" dirty="0">
                <a:solidFill>
                  <a:srgbClr val="000000"/>
                </a:solidFill>
              </a:rPr>
              <a:t> COMPORTAMENTAL</a:t>
            </a:r>
          </a:p>
          <a:p>
            <a:pPr lvl="2" algn="just"/>
            <a:endParaRPr lang="en-US" dirty="0">
              <a:solidFill>
                <a:srgbClr val="000000"/>
              </a:solidFill>
            </a:endParaRPr>
          </a:p>
          <a:p>
            <a:pPr lvl="2" algn="just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eta: para Baixo 3">
            <a:extLst>
              <a:ext uri="{FF2B5EF4-FFF2-40B4-BE49-F238E27FC236}">
                <a16:creationId xmlns:a16="http://schemas.microsoft.com/office/drawing/2014/main" xmlns="" id="{84D9ECD7-4472-FE41-8DC4-98072A2D4299}"/>
              </a:ext>
            </a:extLst>
          </p:cNvPr>
          <p:cNvSpPr/>
          <p:nvPr/>
        </p:nvSpPr>
        <p:spPr>
          <a:xfrm>
            <a:off x="3866680" y="3601803"/>
            <a:ext cx="969264" cy="119181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3883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1147" y="1633055"/>
            <a:ext cx="5152207" cy="4289294"/>
          </a:xfrm>
        </p:spPr>
        <p:txBody>
          <a:bodyPr>
            <a:normAutofit/>
          </a:bodyPr>
          <a:lstStyle/>
          <a:p>
            <a:pPr lvl="2" algn="just"/>
            <a:r>
              <a:rPr lang="en-US" dirty="0" err="1">
                <a:solidFill>
                  <a:srgbClr val="000000"/>
                </a:solidFill>
              </a:rPr>
              <a:t>Prova</a:t>
            </a:r>
            <a:r>
              <a:rPr lang="en-US" dirty="0">
                <a:solidFill>
                  <a:srgbClr val="000000"/>
                </a:solidFill>
              </a:rPr>
              <a:t> do professor:</a:t>
            </a:r>
          </a:p>
          <a:p>
            <a:pPr lvl="2" algn="just"/>
            <a:r>
              <a:rPr lang="en-US" dirty="0">
                <a:solidFill>
                  <a:srgbClr val="000000"/>
                </a:solidFill>
              </a:rPr>
              <a:t>100 </a:t>
            </a:r>
            <a:r>
              <a:rPr lang="en-US" dirty="0" err="1">
                <a:solidFill>
                  <a:srgbClr val="000000"/>
                </a:solidFill>
              </a:rPr>
              <a:t>pontos</a:t>
            </a:r>
            <a:endParaRPr lang="pt-BR" dirty="0">
              <a:solidFill>
                <a:srgbClr val="000000"/>
              </a:solidFill>
            </a:endParaRPr>
          </a:p>
          <a:p>
            <a:pPr lvl="2" algn="just"/>
            <a:r>
              <a:rPr lang="pt-BR" dirty="0">
                <a:solidFill>
                  <a:srgbClr val="000000"/>
                </a:solidFill>
              </a:rPr>
              <a:t>M</a:t>
            </a:r>
            <a:r>
              <a:rPr lang="en-US" dirty="0" err="1">
                <a:solidFill>
                  <a:srgbClr val="000000"/>
                </a:solidFill>
              </a:rPr>
              <a:t>édia</a:t>
            </a:r>
            <a:r>
              <a:rPr lang="en-US" dirty="0">
                <a:solidFill>
                  <a:srgbClr val="000000"/>
                </a:solidFill>
              </a:rPr>
              <a:t> da sala foi 72 pontos = “B” (72%)</a:t>
            </a:r>
          </a:p>
          <a:p>
            <a:pPr lvl="2" algn="just"/>
            <a:r>
              <a:rPr lang="en-US" dirty="0">
                <a:solidFill>
                  <a:srgbClr val="000000"/>
                </a:solidFill>
              </a:rPr>
              <a:t> </a:t>
            </a:r>
            <a:endParaRPr lang="pt-BR" dirty="0">
              <a:solidFill>
                <a:srgbClr val="000000"/>
              </a:solidFill>
            </a:endParaRPr>
          </a:p>
          <a:p>
            <a:pPr lvl="2" algn="just"/>
            <a:endParaRPr lang="pt-BR" dirty="0">
              <a:solidFill>
                <a:srgbClr val="000000"/>
              </a:solidFill>
            </a:endParaRPr>
          </a:p>
          <a:p>
            <a:pPr lvl="2" algn="just"/>
            <a:r>
              <a:rPr lang="pt-BR" dirty="0">
                <a:solidFill>
                  <a:srgbClr val="000000"/>
                </a:solidFill>
              </a:rPr>
              <a:t>insatisfação dos alunos e </a:t>
            </a:r>
            <a:r>
              <a:rPr lang="en-US" dirty="0">
                <a:solidFill>
                  <a:srgbClr val="000000"/>
                </a:solidFill>
              </a:rPr>
              <a:t>reclamação com o Diretor</a:t>
            </a:r>
          </a:p>
          <a:p>
            <a:pPr lvl="2" algn="just"/>
            <a:endParaRPr lang="en-US" dirty="0">
              <a:solidFill>
                <a:srgbClr val="000000"/>
              </a:solidFill>
            </a:endParaRPr>
          </a:p>
          <a:p>
            <a:pPr lvl="2" algn="just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F84888D-E522-B949-B1AF-5DF5FBFE4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501" y="1790152"/>
            <a:ext cx="3098800" cy="3975100"/>
          </a:xfrm>
          <a:prstGeom prst="rect">
            <a:avLst/>
          </a:prstGeom>
        </p:spPr>
      </p:pic>
      <p:sp>
        <p:nvSpPr>
          <p:cNvPr id="9" name="Seta: para Baixo 8">
            <a:extLst>
              <a:ext uri="{FF2B5EF4-FFF2-40B4-BE49-F238E27FC236}">
                <a16:creationId xmlns:a16="http://schemas.microsoft.com/office/drawing/2014/main" xmlns="" id="{A68883C4-C30E-074F-B4C2-B6E8916AF0A7}"/>
              </a:ext>
            </a:extLst>
          </p:cNvPr>
          <p:cNvSpPr/>
          <p:nvPr/>
        </p:nvSpPr>
        <p:spPr>
          <a:xfrm>
            <a:off x="5750858" y="3227049"/>
            <a:ext cx="997681" cy="98361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69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7417" y="1686183"/>
            <a:ext cx="5233150" cy="241529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>
                <a:solidFill>
                  <a:srgbClr val="000000"/>
                </a:solidFill>
              </a:rPr>
              <a:t>Exame</a:t>
            </a:r>
            <a:r>
              <a:rPr lang="en-US" dirty="0">
                <a:solidFill>
                  <a:srgbClr val="000000"/>
                </a:solidFill>
              </a:rPr>
              <a:t> seguinte: </a:t>
            </a:r>
          </a:p>
          <a:p>
            <a:pPr marL="457200" indent="-457200" algn="just">
              <a:buFontTx/>
              <a:buChar char="-"/>
            </a:pPr>
            <a:r>
              <a:rPr lang="en-US" dirty="0" err="1">
                <a:solidFill>
                  <a:srgbClr val="000000"/>
                </a:solidFill>
              </a:rPr>
              <a:t>prova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tinha</a:t>
            </a:r>
            <a:r>
              <a:rPr lang="en-US" dirty="0">
                <a:solidFill>
                  <a:srgbClr val="000000"/>
                </a:solidFill>
              </a:rPr>
              <a:t> um total de 137 pontos: </a:t>
            </a:r>
          </a:p>
          <a:p>
            <a:pPr marL="914400" lvl="1" indent="-457200" algn="just">
              <a:buFontTx/>
              <a:buChar char="-"/>
            </a:pPr>
            <a:r>
              <a:rPr lang="en-US" dirty="0">
                <a:solidFill>
                  <a:srgbClr val="000000"/>
                </a:solidFill>
              </a:rPr>
              <a:t>nota </a:t>
            </a:r>
            <a:r>
              <a:rPr lang="en-US" dirty="0" err="1">
                <a:solidFill>
                  <a:srgbClr val="000000"/>
                </a:solidFill>
              </a:rPr>
              <a:t>média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foi</a:t>
            </a:r>
            <a:r>
              <a:rPr lang="en-US" dirty="0">
                <a:solidFill>
                  <a:srgbClr val="000000"/>
                </a:solidFill>
              </a:rPr>
              <a:t> 96 </a:t>
            </a:r>
            <a:r>
              <a:rPr lang="en-US" dirty="0" err="1">
                <a:solidFill>
                  <a:srgbClr val="000000"/>
                </a:solidFill>
              </a:rPr>
              <a:t>pontos</a:t>
            </a:r>
            <a:r>
              <a:rPr lang="en-US" dirty="0">
                <a:solidFill>
                  <a:srgbClr val="000000"/>
                </a:solidFill>
              </a:rPr>
              <a:t> (70%)</a:t>
            </a:r>
            <a:endParaRPr lang="pt-BR" dirty="0">
              <a:solidFill>
                <a:srgbClr val="000000"/>
              </a:solidFill>
            </a:endParaRPr>
          </a:p>
          <a:p>
            <a:pPr lvl="2" algn="just"/>
            <a:endParaRPr lang="en-US" dirty="0">
              <a:solidFill>
                <a:srgbClr val="000000"/>
              </a:solidFill>
            </a:endParaRPr>
          </a:p>
          <a:p>
            <a:pPr lvl="2" algn="just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3BA7C50-5AEA-FA44-A218-CA5CB798D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5300"/>
            <a:ext cx="3519440" cy="3406517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825AB696-FB62-5B4B-BF70-610FADBB1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574" y="4165116"/>
            <a:ext cx="5817016" cy="2418245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en-US" sz="2900" dirty="0" err="1">
                <a:solidFill>
                  <a:srgbClr val="000000"/>
                </a:solidFill>
              </a:rPr>
              <a:t>Alunos</a:t>
            </a:r>
            <a:r>
              <a:rPr lang="en-US" sz="2900" dirty="0">
                <a:solidFill>
                  <a:srgbClr val="000000"/>
                </a:solidFill>
              </a:rPr>
              <a:t> com notas acima de 90 pontos ficavam felizes e os </a:t>
            </a:r>
            <a:r>
              <a:rPr lang="en-US" sz="2900" dirty="0" err="1">
                <a:solidFill>
                  <a:srgbClr val="000000"/>
                </a:solidFill>
              </a:rPr>
              <a:t>que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tiraram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notas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acima</a:t>
            </a:r>
            <a:r>
              <a:rPr lang="en-US" sz="2900" dirty="0">
                <a:solidFill>
                  <a:srgbClr val="000000"/>
                </a:solidFill>
              </a:rPr>
              <a:t> de 100 </a:t>
            </a:r>
            <a:r>
              <a:rPr lang="en-US" sz="2900" dirty="0" err="1">
                <a:solidFill>
                  <a:srgbClr val="000000"/>
                </a:solidFill>
              </a:rPr>
              <a:t>entravam</a:t>
            </a:r>
            <a:r>
              <a:rPr lang="en-US" sz="2900" dirty="0">
                <a:solidFill>
                  <a:srgbClr val="000000"/>
                </a:solidFill>
              </a:rPr>
              <a:t> em </a:t>
            </a:r>
            <a:r>
              <a:rPr lang="en-US" sz="2900" dirty="0" err="1">
                <a:solidFill>
                  <a:srgbClr val="000000"/>
                </a:solidFill>
              </a:rPr>
              <a:t>êxtase</a:t>
            </a:r>
            <a:endParaRPr lang="pt-BR" sz="2900" dirty="0">
              <a:solidFill>
                <a:srgbClr val="000000"/>
              </a:solidFill>
            </a:endParaRPr>
          </a:p>
          <a:p>
            <a:pPr marL="914400" lvl="1" indent="-457200" algn="just">
              <a:buFont typeface="Wingdings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Divisão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por</a:t>
            </a:r>
            <a:r>
              <a:rPr lang="en-US" dirty="0">
                <a:solidFill>
                  <a:srgbClr val="000000"/>
                </a:solidFill>
              </a:rPr>
              <a:t> 137 é </a:t>
            </a:r>
            <a:r>
              <a:rPr lang="en-US" dirty="0" err="1">
                <a:solidFill>
                  <a:srgbClr val="000000"/>
                </a:solidFill>
              </a:rPr>
              <a:t>difícil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dirty="0" err="1">
                <a:solidFill>
                  <a:srgbClr val="000000"/>
                </a:solidFill>
              </a:rPr>
              <a:t>fazer</a:t>
            </a:r>
            <a:endParaRPr lang="pt-BR" dirty="0">
              <a:solidFill>
                <a:srgbClr val="000000"/>
              </a:solidFill>
            </a:endParaRPr>
          </a:p>
          <a:p>
            <a:pPr lvl="2" algn="just"/>
            <a:endParaRPr lang="en-US" dirty="0">
              <a:solidFill>
                <a:srgbClr val="000000"/>
              </a:solidFill>
            </a:endParaRPr>
          </a:p>
          <a:p>
            <a:pPr lvl="2" algn="just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25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2950" y="1654953"/>
            <a:ext cx="5640049" cy="4572000"/>
          </a:xfrm>
        </p:spPr>
        <p:txBody>
          <a:bodyPr>
            <a:normAutofit/>
          </a:bodyPr>
          <a:lstStyle/>
          <a:p>
            <a:pPr lvl="2" algn="just"/>
            <a:r>
              <a:rPr lang="pt-BR" dirty="0">
                <a:solidFill>
                  <a:srgbClr val="000000"/>
                </a:solidFill>
              </a:rPr>
              <a:t>Ambiente de mercado livre:</a:t>
            </a:r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</a:rPr>
              <a:t>Manipulação de </a:t>
            </a:r>
            <a:r>
              <a:rPr lang="pt-BR" b="1" dirty="0">
                <a:solidFill>
                  <a:srgbClr val="000000"/>
                </a:solidFill>
              </a:rPr>
              <a:t>preço de referência percebido</a:t>
            </a:r>
            <a:r>
              <a:rPr lang="pt-BR" dirty="0">
                <a:solidFill>
                  <a:srgbClr val="000000"/>
                </a:solidFill>
              </a:rPr>
              <a:t> para criar uma </a:t>
            </a:r>
            <a:r>
              <a:rPr lang="pt-BR" u="sng" dirty="0">
                <a:solidFill>
                  <a:srgbClr val="000000"/>
                </a:solidFill>
              </a:rPr>
              <a:t>ILUSÃO de “bom negócio</a:t>
            </a:r>
            <a:r>
              <a:rPr lang="pt-BR" dirty="0">
                <a:solidFill>
                  <a:srgbClr val="000000"/>
                </a:solidFill>
              </a:rPr>
              <a:t>”</a:t>
            </a:r>
          </a:p>
          <a:p>
            <a:pPr marL="1714500" lvl="3" indent="-342900" algn="just"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</a:rPr>
              <a:t>Preço de varejo sugerido (enganoso preço de referência)</a:t>
            </a:r>
          </a:p>
          <a:p>
            <a:pPr marL="1714500" lvl="3" indent="-342900" algn="just"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</a:rPr>
              <a:t>Oferta de produtos de compra não habitual</a:t>
            </a:r>
          </a:p>
          <a:p>
            <a:pPr marL="2171700" lvl="4" indent="-342900" algn="just"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</a:rPr>
              <a:t>Pessoas não tem um preço de referência por ser compra esporádica.</a:t>
            </a:r>
          </a:p>
          <a:p>
            <a:pPr marL="2171700" lvl="4" indent="-342900" algn="just">
              <a:buFont typeface="Wingdings" pitchFamily="2" charset="2"/>
              <a:buChar char="Ø"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FB13F7C-BE3C-834D-B1C4-02EC5F2F2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85105"/>
            <a:ext cx="34671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00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4A3C2B59-CACC-4D4B-B506-A262B0F7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012" y="1748524"/>
            <a:ext cx="4874788" cy="421320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1884" y="1711271"/>
            <a:ext cx="4411689" cy="4572000"/>
          </a:xfrm>
        </p:spPr>
        <p:txBody>
          <a:bodyPr>
            <a:normAutofit/>
          </a:bodyPr>
          <a:lstStyle/>
          <a:p>
            <a:pPr marL="1257300" lvl="2" indent="-342900" algn="just">
              <a:buFont typeface="Wingdings" pitchFamily="2" charset="2"/>
              <a:buChar char="v"/>
            </a:pPr>
            <a:r>
              <a:rPr lang="pt-BR" dirty="0">
                <a:solidFill>
                  <a:srgbClr val="000000"/>
                </a:solidFill>
              </a:rPr>
              <a:t>2007: Macy’s reduziu os cupons de desconto</a:t>
            </a:r>
          </a:p>
          <a:p>
            <a:pPr marL="1257300" lvl="2" indent="-342900" algn="just">
              <a:buFont typeface="Wingdings" pitchFamily="2" charset="2"/>
              <a:buChar char="v"/>
            </a:pPr>
            <a:endParaRPr lang="pt-BR" dirty="0">
              <a:solidFill>
                <a:srgbClr val="000000"/>
              </a:solidFill>
            </a:endParaRPr>
          </a:p>
          <a:p>
            <a:pPr marL="1257300" lvl="2" indent="-342900" algn="just">
              <a:buFont typeface="Wingdings" pitchFamily="2" charset="2"/>
              <a:buChar char="v"/>
            </a:pPr>
            <a:r>
              <a:rPr lang="pt-BR" dirty="0">
                <a:solidFill>
                  <a:srgbClr val="000000"/>
                </a:solidFill>
              </a:rPr>
              <a:t>2012: JC Penney acabou com o preço falso</a:t>
            </a:r>
          </a:p>
          <a:p>
            <a:pPr marL="1714500" lvl="3" indent="-342900" algn="just">
              <a:buFont typeface="Wingdings" pitchFamily="2" charset="2"/>
              <a:buChar char="v"/>
            </a:pPr>
            <a:r>
              <a:rPr lang="pt-BR" dirty="0">
                <a:solidFill>
                  <a:srgbClr val="000000"/>
                </a:solidFill>
              </a:rPr>
              <a:t>Apenas 1% das vendas eram feitas no preço “cheio”</a:t>
            </a:r>
          </a:p>
          <a:p>
            <a:pPr marL="1257300" lvl="2" indent="-342900" algn="just">
              <a:buFont typeface="Wingdings" pitchFamily="2" charset="2"/>
              <a:buChar char="v"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7321D02-86F6-9F48-A483-EDCA1A941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99" y="1719652"/>
            <a:ext cx="3397843" cy="25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70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66474" y="1654950"/>
            <a:ext cx="5296526" cy="4572000"/>
          </a:xfrm>
        </p:spPr>
        <p:txBody>
          <a:bodyPr>
            <a:normAutofit/>
          </a:bodyPr>
          <a:lstStyle/>
          <a:p>
            <a:pPr lvl="2" algn="just"/>
            <a:r>
              <a:rPr lang="pt-BR" dirty="0">
                <a:solidFill>
                  <a:srgbClr val="000000"/>
                </a:solidFill>
              </a:rPr>
              <a:t>O ser humano “normal” </a:t>
            </a:r>
            <a:r>
              <a:rPr lang="pt-BR" b="1" u="sng" dirty="0">
                <a:solidFill>
                  <a:srgbClr val="000000"/>
                </a:solidFill>
              </a:rPr>
              <a:t>não</a:t>
            </a:r>
            <a:r>
              <a:rPr lang="pt-BR" b="1" dirty="0">
                <a:solidFill>
                  <a:srgbClr val="000000"/>
                </a:solidFill>
              </a:rPr>
              <a:t> age em conformidade com o ser “humano econômico</a:t>
            </a:r>
            <a:r>
              <a:rPr lang="pt-BR" dirty="0">
                <a:solidFill>
                  <a:srgbClr val="000000"/>
                </a:solidFill>
              </a:rPr>
              <a:t>” utilizado nas teorias econômicas tradicionais.</a:t>
            </a:r>
          </a:p>
          <a:p>
            <a:pPr lvl="2" algn="just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765078E-7B3F-9547-AA98-8F3F3A0CB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07" y="1855032"/>
            <a:ext cx="3009275" cy="4012366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514A1608-A2F3-C14E-B5EF-4A7303DE2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6474" y="3368180"/>
            <a:ext cx="5220326" cy="2647570"/>
          </a:xfrm>
        </p:spPr>
        <p:txBody>
          <a:bodyPr>
            <a:normAutofit/>
          </a:bodyPr>
          <a:lstStyle/>
          <a:p>
            <a:pPr lvl="2" algn="just"/>
            <a:endParaRPr lang="pt-BR" dirty="0">
              <a:solidFill>
                <a:srgbClr val="000000"/>
              </a:solidFill>
            </a:endParaRPr>
          </a:p>
          <a:p>
            <a:pPr lvl="2" algn="just"/>
            <a:r>
              <a:rPr lang="pt-BR" dirty="0">
                <a:solidFill>
                  <a:srgbClr val="000000"/>
                </a:solidFill>
              </a:rPr>
              <a:t>Uma cerveja pode ser vendida a preços distintos sem que isso afete a “percepção de justiça” do comprador?</a:t>
            </a:r>
          </a:p>
          <a:p>
            <a:pPr lvl="2" algn="just"/>
            <a:endParaRPr lang="pt-BR" dirty="0">
              <a:solidFill>
                <a:srgbClr val="000000"/>
              </a:solidFill>
            </a:endParaRPr>
          </a:p>
          <a:p>
            <a:pPr lvl="2" algn="just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206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7787" y="1691892"/>
            <a:ext cx="3487295" cy="1613524"/>
          </a:xfrm>
        </p:spPr>
        <p:txBody>
          <a:bodyPr>
            <a:normAutofit/>
          </a:bodyPr>
          <a:lstStyle/>
          <a:p>
            <a:pPr lvl="2" algn="just"/>
            <a:r>
              <a:rPr lang="pt-BR" dirty="0">
                <a:solidFill>
                  <a:srgbClr val="000000"/>
                </a:solidFill>
              </a:rPr>
              <a:t>Rótulo “poupança” inibe a retirada do dinheiro</a:t>
            </a:r>
          </a:p>
          <a:p>
            <a:pPr lvl="2" algn="just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B50B-43F0-4143-BB6A-3C6373279D82}" type="slidenum">
              <a:rPr lang="en-US"/>
              <a:pPr/>
              <a:t>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9"/>
            <a:ext cx="8229600" cy="13584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latin typeface="Calibri"/>
              <a:cs typeface="Calibri"/>
            </a:endParaRPr>
          </a:p>
          <a:p>
            <a:pPr algn="l"/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7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47" y="390108"/>
            <a:ext cx="2659063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B38A255F-E068-664E-B78B-57310E27E8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07" t="20226" r="25031" b="11800"/>
          <a:stretch/>
        </p:blipFill>
        <p:spPr>
          <a:xfrm>
            <a:off x="457200" y="1691891"/>
            <a:ext cx="1780083" cy="161352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9CF65481-3D35-EB4C-ABA9-C00F08C73E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1611" b="6654"/>
          <a:stretch/>
        </p:blipFill>
        <p:spPr>
          <a:xfrm>
            <a:off x="5784102" y="3627354"/>
            <a:ext cx="2793603" cy="2650448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C5622598-C5FF-A74C-8245-D82FDD267EAE}"/>
              </a:ext>
            </a:extLst>
          </p:cNvPr>
          <p:cNvSpPr txBox="1">
            <a:spLocks/>
          </p:cNvSpPr>
          <p:nvPr/>
        </p:nvSpPr>
        <p:spPr>
          <a:xfrm>
            <a:off x="2237283" y="3908420"/>
            <a:ext cx="3487295" cy="16135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just"/>
            <a:r>
              <a:rPr lang="pt-BR" dirty="0">
                <a:solidFill>
                  <a:srgbClr val="000000"/>
                </a:solidFill>
              </a:rPr>
              <a:t>Pega-se empréstimo com taxas de juros altas e mantém dinheiro em conta poupança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23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3241</TotalTime>
  <Words>631</Words>
  <Application>Microsoft Macintosh PowerPoint</Application>
  <PresentationFormat>On-screen Show (4:3)</PresentationFormat>
  <Paragraphs>118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Custom Design</vt:lpstr>
      <vt:lpstr>ECONOMIA COMPORTAMENTAL: O serviço registral sob a ótica da percepção de justiça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REGULARIZAÇÃO FUNDIÁRIA</dc:title>
  <dc:creator>Marcelo Couto</dc:creator>
  <cp:lastModifiedBy>Revisor RV</cp:lastModifiedBy>
  <cp:revision>661</cp:revision>
  <cp:lastPrinted>2019-03-31T01:00:43Z</cp:lastPrinted>
  <dcterms:created xsi:type="dcterms:W3CDTF">2014-11-23T00:40:10Z</dcterms:created>
  <dcterms:modified xsi:type="dcterms:W3CDTF">2019-04-16T01:09:38Z</dcterms:modified>
</cp:coreProperties>
</file>