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49"/>
  </p:notesMasterIdLst>
  <p:sldIdLst>
    <p:sldId id="257" r:id="rId2"/>
    <p:sldId id="258" r:id="rId3"/>
    <p:sldId id="275" r:id="rId4"/>
    <p:sldId id="276" r:id="rId5"/>
    <p:sldId id="277" r:id="rId6"/>
    <p:sldId id="278" r:id="rId7"/>
    <p:sldId id="306" r:id="rId8"/>
    <p:sldId id="282" r:id="rId9"/>
    <p:sldId id="279" r:id="rId10"/>
    <p:sldId id="283" r:id="rId11"/>
    <p:sldId id="305" r:id="rId12"/>
    <p:sldId id="284" r:id="rId13"/>
    <p:sldId id="280" r:id="rId14"/>
    <p:sldId id="265" r:id="rId15"/>
    <p:sldId id="304" r:id="rId16"/>
    <p:sldId id="303" r:id="rId17"/>
    <p:sldId id="266" r:id="rId18"/>
    <p:sldId id="285" r:id="rId19"/>
    <p:sldId id="286" r:id="rId20"/>
    <p:sldId id="302" r:id="rId21"/>
    <p:sldId id="287" r:id="rId22"/>
    <p:sldId id="272" r:id="rId23"/>
    <p:sldId id="288" r:id="rId24"/>
    <p:sldId id="301" r:id="rId25"/>
    <p:sldId id="289" r:id="rId26"/>
    <p:sldId id="290" r:id="rId27"/>
    <p:sldId id="292" r:id="rId28"/>
    <p:sldId id="300" r:id="rId29"/>
    <p:sldId id="293" r:id="rId30"/>
    <p:sldId id="294" r:id="rId31"/>
    <p:sldId id="295" r:id="rId32"/>
    <p:sldId id="299" r:id="rId33"/>
    <p:sldId id="296" r:id="rId34"/>
    <p:sldId id="298" r:id="rId35"/>
    <p:sldId id="297" r:id="rId36"/>
    <p:sldId id="291" r:id="rId37"/>
    <p:sldId id="307" r:id="rId38"/>
    <p:sldId id="308" r:id="rId39"/>
    <p:sldId id="309" r:id="rId40"/>
    <p:sldId id="310" r:id="rId41"/>
    <p:sldId id="311" r:id="rId42"/>
    <p:sldId id="312" r:id="rId43"/>
    <p:sldId id="313" r:id="rId44"/>
    <p:sldId id="314" r:id="rId45"/>
    <p:sldId id="315" r:id="rId46"/>
    <p:sldId id="316" r:id="rId47"/>
    <p:sldId id="317" r:id="rId4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99" d="100"/>
          <a:sy n="99" d="100"/>
        </p:scale>
        <p:origin x="-1344" y="6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printerSettings" Target="printerSettings/printerSettings1.bin"/><Relationship Id="rId51" Type="http://schemas.openxmlformats.org/officeDocument/2006/relationships/presProps" Target="presProps.xml"/><Relationship Id="rId52" Type="http://schemas.openxmlformats.org/officeDocument/2006/relationships/viewProps" Target="viewProps.xml"/><Relationship Id="rId53" Type="http://schemas.openxmlformats.org/officeDocument/2006/relationships/theme" Target="theme/theme1.xml"/><Relationship Id="rId54"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C5314D-6849-ED48-BAEA-31864049589C}" type="datetimeFigureOut">
              <a:rPr lang="en-US" smtClean="0"/>
              <a:t>31/03/19</a:t>
            </a:fld>
            <a:endParaRPr lang="pt-B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pt-B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9604FA-D2A6-164E-81D6-38159120E0DB}" type="slidenum">
              <a:rPr lang="pt-BR" smtClean="0"/>
              <a:t>‹#›</a:t>
            </a:fld>
            <a:endParaRPr lang="pt-BR"/>
          </a:p>
        </p:txBody>
      </p:sp>
    </p:spTree>
    <p:extLst>
      <p:ext uri="{BB962C8B-B14F-4D97-AF65-F5344CB8AC3E}">
        <p14:creationId xmlns:p14="http://schemas.microsoft.com/office/powerpoint/2010/main" val="298319361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pt-BR" sz="1200" kern="1200" dirty="0" smtClean="0">
                <a:solidFill>
                  <a:schemeClr val="tx1"/>
                </a:solidFill>
                <a:effectLst/>
                <a:latin typeface="+mn-lt"/>
                <a:ea typeface="+mn-ea"/>
                <a:cs typeface="+mn-cs"/>
              </a:rPr>
              <a:t>Art. 1.367.  A propriedade fiduciária em garantia de bens móveis ou imóveis sujeita-se às disposições do Capítulo </a:t>
            </a:r>
            <a:r>
              <a:rPr lang="pt-BR" sz="1200" kern="1200" dirty="0" err="1" smtClean="0">
                <a:solidFill>
                  <a:schemeClr val="tx1"/>
                </a:solidFill>
                <a:effectLst/>
                <a:latin typeface="+mn-lt"/>
                <a:ea typeface="+mn-ea"/>
                <a:cs typeface="+mn-cs"/>
              </a:rPr>
              <a:t>I</a:t>
            </a:r>
            <a:r>
              <a:rPr lang="pt-BR" sz="1200" kern="1200" dirty="0" smtClean="0">
                <a:solidFill>
                  <a:schemeClr val="tx1"/>
                </a:solidFill>
                <a:effectLst/>
                <a:latin typeface="+mn-lt"/>
                <a:ea typeface="+mn-ea"/>
                <a:cs typeface="+mn-cs"/>
              </a:rPr>
              <a:t> do Título </a:t>
            </a:r>
            <a:r>
              <a:rPr lang="pt-BR" sz="1200" kern="1200" dirty="0" err="1" smtClean="0">
                <a:solidFill>
                  <a:schemeClr val="tx1"/>
                </a:solidFill>
                <a:effectLst/>
                <a:latin typeface="+mn-lt"/>
                <a:ea typeface="+mn-ea"/>
                <a:cs typeface="+mn-cs"/>
              </a:rPr>
              <a:t>X</a:t>
            </a:r>
            <a:r>
              <a:rPr lang="pt-BR" sz="1200" kern="1200" dirty="0" smtClean="0">
                <a:solidFill>
                  <a:schemeClr val="tx1"/>
                </a:solidFill>
                <a:effectLst/>
                <a:latin typeface="+mn-lt"/>
                <a:ea typeface="+mn-ea"/>
                <a:cs typeface="+mn-cs"/>
              </a:rPr>
              <a:t> do Livro III da Parte Especial deste Código e, no que for específico, à legislação especial pertinente, não se equiparando, para quaisquer efeitos, à propriedade plena de que trata o art. 1.231.</a:t>
            </a:r>
          </a:p>
          <a:p>
            <a:endParaRPr lang="pt-BR" dirty="0"/>
          </a:p>
        </p:txBody>
      </p:sp>
      <p:sp>
        <p:nvSpPr>
          <p:cNvPr id="4" name="Slide Number Placeholder 3"/>
          <p:cNvSpPr>
            <a:spLocks noGrp="1"/>
          </p:cNvSpPr>
          <p:nvPr>
            <p:ph type="sldNum" sz="quarter" idx="10"/>
          </p:nvPr>
        </p:nvSpPr>
        <p:spPr/>
        <p:txBody>
          <a:bodyPr/>
          <a:lstStyle/>
          <a:p>
            <a:fld id="{DA9604FA-D2A6-164E-81D6-38159120E0DB}" type="slidenum">
              <a:rPr lang="pt-BR" smtClean="0"/>
              <a:t>9</a:t>
            </a:fld>
            <a:endParaRPr lang="pt-BR"/>
          </a:p>
        </p:txBody>
      </p:sp>
    </p:spTree>
    <p:extLst>
      <p:ext uri="{BB962C8B-B14F-4D97-AF65-F5344CB8AC3E}">
        <p14:creationId xmlns:p14="http://schemas.microsoft.com/office/powerpoint/2010/main" val="2310592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pt-BR" sz="1200" kern="1200" dirty="0" smtClean="0">
                <a:solidFill>
                  <a:schemeClr val="tx1"/>
                </a:solidFill>
                <a:effectLst/>
                <a:latin typeface="+mn-lt"/>
                <a:ea typeface="+mn-ea"/>
                <a:cs typeface="+mn-cs"/>
              </a:rPr>
              <a:t>Art. 1.367.  A propriedade fiduciária em garantia de bens móveis ou imóveis sujeita-se às disposições do Capítulo </a:t>
            </a:r>
            <a:r>
              <a:rPr lang="pt-BR" sz="1200" kern="1200" dirty="0" err="1" smtClean="0">
                <a:solidFill>
                  <a:schemeClr val="tx1"/>
                </a:solidFill>
                <a:effectLst/>
                <a:latin typeface="+mn-lt"/>
                <a:ea typeface="+mn-ea"/>
                <a:cs typeface="+mn-cs"/>
              </a:rPr>
              <a:t>I</a:t>
            </a:r>
            <a:r>
              <a:rPr lang="pt-BR" sz="1200" kern="1200" dirty="0" smtClean="0">
                <a:solidFill>
                  <a:schemeClr val="tx1"/>
                </a:solidFill>
                <a:effectLst/>
                <a:latin typeface="+mn-lt"/>
                <a:ea typeface="+mn-ea"/>
                <a:cs typeface="+mn-cs"/>
              </a:rPr>
              <a:t> do Título </a:t>
            </a:r>
            <a:r>
              <a:rPr lang="pt-BR" sz="1200" kern="1200" dirty="0" err="1" smtClean="0">
                <a:solidFill>
                  <a:schemeClr val="tx1"/>
                </a:solidFill>
                <a:effectLst/>
                <a:latin typeface="+mn-lt"/>
                <a:ea typeface="+mn-ea"/>
                <a:cs typeface="+mn-cs"/>
              </a:rPr>
              <a:t>X</a:t>
            </a:r>
            <a:r>
              <a:rPr lang="pt-BR" sz="1200" kern="1200" dirty="0" smtClean="0">
                <a:solidFill>
                  <a:schemeClr val="tx1"/>
                </a:solidFill>
                <a:effectLst/>
                <a:latin typeface="+mn-lt"/>
                <a:ea typeface="+mn-ea"/>
                <a:cs typeface="+mn-cs"/>
              </a:rPr>
              <a:t> do Livro III da Parte Especial deste Código e, no que for específico, à legislação especial pertinente, não se equiparando, para quaisquer efeitos, à propriedade plena de que trata o art. </a:t>
            </a:r>
            <a:r>
              <a:rPr lang="pt-BR" sz="1200" kern="1200" smtClean="0">
                <a:solidFill>
                  <a:schemeClr val="tx1"/>
                </a:solidFill>
                <a:effectLst/>
                <a:latin typeface="+mn-lt"/>
                <a:ea typeface="+mn-ea"/>
                <a:cs typeface="+mn-cs"/>
              </a:rPr>
              <a:t>1.231.</a:t>
            </a:r>
          </a:p>
          <a:p>
            <a:endParaRPr lang="pt-BR" dirty="0"/>
          </a:p>
        </p:txBody>
      </p:sp>
      <p:sp>
        <p:nvSpPr>
          <p:cNvPr id="4" name="Slide Number Placeholder 3"/>
          <p:cNvSpPr>
            <a:spLocks noGrp="1"/>
          </p:cNvSpPr>
          <p:nvPr>
            <p:ph type="sldNum" sz="quarter" idx="10"/>
          </p:nvPr>
        </p:nvSpPr>
        <p:spPr/>
        <p:txBody>
          <a:bodyPr/>
          <a:lstStyle/>
          <a:p>
            <a:fld id="{DA9604FA-D2A6-164E-81D6-38159120E0DB}" type="slidenum">
              <a:rPr lang="pt-BR" smtClean="0"/>
              <a:t>10</a:t>
            </a:fld>
            <a:endParaRPr lang="pt-BR"/>
          </a:p>
        </p:txBody>
      </p:sp>
    </p:spTree>
    <p:extLst>
      <p:ext uri="{BB962C8B-B14F-4D97-AF65-F5344CB8AC3E}">
        <p14:creationId xmlns:p14="http://schemas.microsoft.com/office/powerpoint/2010/main" val="2310592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pt-BR" sz="1200" kern="1200" dirty="0" smtClean="0">
                <a:solidFill>
                  <a:schemeClr val="tx1"/>
                </a:solidFill>
                <a:effectLst/>
                <a:latin typeface="+mn-lt"/>
                <a:ea typeface="+mn-ea"/>
                <a:cs typeface="+mn-cs"/>
              </a:rPr>
              <a:t>Art. 1.367.  A propriedade fiduciária em garantia de bens móveis ou imóveis sujeita-se às disposições do Capítulo </a:t>
            </a:r>
            <a:r>
              <a:rPr lang="pt-BR" sz="1200" kern="1200" dirty="0" err="1" smtClean="0">
                <a:solidFill>
                  <a:schemeClr val="tx1"/>
                </a:solidFill>
                <a:effectLst/>
                <a:latin typeface="+mn-lt"/>
                <a:ea typeface="+mn-ea"/>
                <a:cs typeface="+mn-cs"/>
              </a:rPr>
              <a:t>I</a:t>
            </a:r>
            <a:r>
              <a:rPr lang="pt-BR" sz="1200" kern="1200" dirty="0" smtClean="0">
                <a:solidFill>
                  <a:schemeClr val="tx1"/>
                </a:solidFill>
                <a:effectLst/>
                <a:latin typeface="+mn-lt"/>
                <a:ea typeface="+mn-ea"/>
                <a:cs typeface="+mn-cs"/>
              </a:rPr>
              <a:t> do Título </a:t>
            </a:r>
            <a:r>
              <a:rPr lang="pt-BR" sz="1200" kern="1200" dirty="0" err="1" smtClean="0">
                <a:solidFill>
                  <a:schemeClr val="tx1"/>
                </a:solidFill>
                <a:effectLst/>
                <a:latin typeface="+mn-lt"/>
                <a:ea typeface="+mn-ea"/>
                <a:cs typeface="+mn-cs"/>
              </a:rPr>
              <a:t>X</a:t>
            </a:r>
            <a:r>
              <a:rPr lang="pt-BR" sz="1200" kern="1200" dirty="0" smtClean="0">
                <a:solidFill>
                  <a:schemeClr val="tx1"/>
                </a:solidFill>
                <a:effectLst/>
                <a:latin typeface="+mn-lt"/>
                <a:ea typeface="+mn-ea"/>
                <a:cs typeface="+mn-cs"/>
              </a:rPr>
              <a:t> do Livro III da Parte Especial deste Código e, no que for específico, à legislação especial pertinente, não se equiparando, para quaisquer efeitos, à propriedade plena de que trata o art. </a:t>
            </a:r>
            <a:r>
              <a:rPr lang="pt-BR" sz="1200" kern="1200" smtClean="0">
                <a:solidFill>
                  <a:schemeClr val="tx1"/>
                </a:solidFill>
                <a:effectLst/>
                <a:latin typeface="+mn-lt"/>
                <a:ea typeface="+mn-ea"/>
                <a:cs typeface="+mn-cs"/>
              </a:rPr>
              <a:t>1.231.</a:t>
            </a:r>
          </a:p>
          <a:p>
            <a:endParaRPr lang="pt-BR" dirty="0"/>
          </a:p>
        </p:txBody>
      </p:sp>
      <p:sp>
        <p:nvSpPr>
          <p:cNvPr id="4" name="Slide Number Placeholder 3"/>
          <p:cNvSpPr>
            <a:spLocks noGrp="1"/>
          </p:cNvSpPr>
          <p:nvPr>
            <p:ph type="sldNum" sz="quarter" idx="10"/>
          </p:nvPr>
        </p:nvSpPr>
        <p:spPr/>
        <p:txBody>
          <a:bodyPr/>
          <a:lstStyle/>
          <a:p>
            <a:fld id="{DA9604FA-D2A6-164E-81D6-38159120E0DB}" type="slidenum">
              <a:rPr lang="pt-BR" smtClean="0"/>
              <a:t>11</a:t>
            </a:fld>
            <a:endParaRPr lang="pt-BR"/>
          </a:p>
        </p:txBody>
      </p:sp>
    </p:spTree>
    <p:extLst>
      <p:ext uri="{BB962C8B-B14F-4D97-AF65-F5344CB8AC3E}">
        <p14:creationId xmlns:p14="http://schemas.microsoft.com/office/powerpoint/2010/main" val="23105920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pt-BR" sz="1200" kern="1200" dirty="0" smtClean="0">
                <a:solidFill>
                  <a:schemeClr val="tx1"/>
                </a:solidFill>
                <a:effectLst/>
                <a:latin typeface="+mn-lt"/>
                <a:ea typeface="+mn-ea"/>
                <a:cs typeface="+mn-cs"/>
              </a:rPr>
              <a:t>Art. 1.367.  A propriedade fiduciária em garantia de bens móveis ou imóveis sujeita-se às disposições do Capítulo </a:t>
            </a:r>
            <a:r>
              <a:rPr lang="pt-BR" sz="1200" kern="1200" dirty="0" err="1" smtClean="0">
                <a:solidFill>
                  <a:schemeClr val="tx1"/>
                </a:solidFill>
                <a:effectLst/>
                <a:latin typeface="+mn-lt"/>
                <a:ea typeface="+mn-ea"/>
                <a:cs typeface="+mn-cs"/>
              </a:rPr>
              <a:t>I</a:t>
            </a:r>
            <a:r>
              <a:rPr lang="pt-BR" sz="1200" kern="1200" dirty="0" smtClean="0">
                <a:solidFill>
                  <a:schemeClr val="tx1"/>
                </a:solidFill>
                <a:effectLst/>
                <a:latin typeface="+mn-lt"/>
                <a:ea typeface="+mn-ea"/>
                <a:cs typeface="+mn-cs"/>
              </a:rPr>
              <a:t> do Título </a:t>
            </a:r>
            <a:r>
              <a:rPr lang="pt-BR" sz="1200" kern="1200" dirty="0" err="1" smtClean="0">
                <a:solidFill>
                  <a:schemeClr val="tx1"/>
                </a:solidFill>
                <a:effectLst/>
                <a:latin typeface="+mn-lt"/>
                <a:ea typeface="+mn-ea"/>
                <a:cs typeface="+mn-cs"/>
              </a:rPr>
              <a:t>X</a:t>
            </a:r>
            <a:r>
              <a:rPr lang="pt-BR" sz="1200" kern="1200" dirty="0" smtClean="0">
                <a:solidFill>
                  <a:schemeClr val="tx1"/>
                </a:solidFill>
                <a:effectLst/>
                <a:latin typeface="+mn-lt"/>
                <a:ea typeface="+mn-ea"/>
                <a:cs typeface="+mn-cs"/>
              </a:rPr>
              <a:t> do Livro III da Parte Especial deste Código e, no que for específico, à legislação especial pertinente, não se equiparando, para quaisquer efeitos, à propriedade plena de que trata o art. </a:t>
            </a:r>
            <a:r>
              <a:rPr lang="pt-BR" sz="1200" kern="1200" smtClean="0">
                <a:solidFill>
                  <a:schemeClr val="tx1"/>
                </a:solidFill>
                <a:effectLst/>
                <a:latin typeface="+mn-lt"/>
                <a:ea typeface="+mn-ea"/>
                <a:cs typeface="+mn-cs"/>
              </a:rPr>
              <a:t>1.231.</a:t>
            </a:r>
          </a:p>
          <a:p>
            <a:endParaRPr lang="pt-BR" dirty="0"/>
          </a:p>
        </p:txBody>
      </p:sp>
      <p:sp>
        <p:nvSpPr>
          <p:cNvPr id="4" name="Slide Number Placeholder 3"/>
          <p:cNvSpPr>
            <a:spLocks noGrp="1"/>
          </p:cNvSpPr>
          <p:nvPr>
            <p:ph type="sldNum" sz="quarter" idx="10"/>
          </p:nvPr>
        </p:nvSpPr>
        <p:spPr/>
        <p:txBody>
          <a:bodyPr/>
          <a:lstStyle/>
          <a:p>
            <a:fld id="{DA9604FA-D2A6-164E-81D6-38159120E0DB}" type="slidenum">
              <a:rPr lang="pt-BR" smtClean="0"/>
              <a:t>12</a:t>
            </a:fld>
            <a:endParaRPr lang="pt-BR"/>
          </a:p>
        </p:txBody>
      </p:sp>
    </p:spTree>
    <p:extLst>
      <p:ext uri="{BB962C8B-B14F-4D97-AF65-F5344CB8AC3E}">
        <p14:creationId xmlns:p14="http://schemas.microsoft.com/office/powerpoint/2010/main" val="23105920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x-none"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smtClean="0"/>
              <a:t>Click to edit Master subtitle style</a:t>
            </a:r>
            <a:endParaRPr lang="en-US" dirty="0"/>
          </a:p>
        </p:txBody>
      </p:sp>
      <p:sp>
        <p:nvSpPr>
          <p:cNvPr id="4" name="Date Placeholder 3"/>
          <p:cNvSpPr>
            <a:spLocks noGrp="1"/>
          </p:cNvSpPr>
          <p:nvPr>
            <p:ph type="dt" sz="half" idx="10"/>
          </p:nvPr>
        </p:nvSpPr>
        <p:spPr/>
        <p:txBody>
          <a:bodyPr/>
          <a:lstStyle/>
          <a:p>
            <a:fld id="{8E23C54C-A9D1-1549-9459-A27379A995BB}" type="datetimeFigureOut">
              <a:rPr lang="en-US" smtClean="0"/>
              <a:t>31/03/19</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C136613C-3DD8-FF4B-A09C-1682A94CBAE2}" type="slidenum">
              <a:rPr lang="pt-BR" smtClean="0"/>
              <a:t>‹#›</a:t>
            </a:fld>
            <a:endParaRPr lang="pt-BR"/>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10"/>
          </p:nvPr>
        </p:nvSpPr>
        <p:spPr/>
        <p:txBody>
          <a:bodyPr/>
          <a:lstStyle/>
          <a:p>
            <a:fld id="{8E23C54C-A9D1-1549-9459-A27379A995BB}" type="datetimeFigureOut">
              <a:rPr lang="en-US" smtClean="0"/>
              <a:t>31/03/19</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C136613C-3DD8-FF4B-A09C-1682A94CBAE2}" type="slidenum">
              <a:rPr lang="pt-BR" smtClean="0"/>
              <a:t>‹#›</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x-none"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dirty="0"/>
          </a:p>
        </p:txBody>
      </p:sp>
      <p:sp>
        <p:nvSpPr>
          <p:cNvPr id="4" name="Date Placeholder 3"/>
          <p:cNvSpPr>
            <a:spLocks noGrp="1"/>
          </p:cNvSpPr>
          <p:nvPr>
            <p:ph type="dt" sz="half" idx="10"/>
          </p:nvPr>
        </p:nvSpPr>
        <p:spPr/>
        <p:txBody>
          <a:bodyPr/>
          <a:lstStyle/>
          <a:p>
            <a:fld id="{8E23C54C-A9D1-1549-9459-A27379A995BB}" type="datetimeFigureOut">
              <a:rPr lang="en-US" smtClean="0"/>
              <a:t>31/03/19</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C136613C-3DD8-FF4B-A09C-1682A94CBAE2}" type="slidenum">
              <a:rPr lang="pt-BR" smtClean="0"/>
              <a:t>‹#›</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Content Placeholder 2"/>
          <p:cNvSpPr>
            <a:spLocks noGrp="1"/>
          </p:cNvSpPr>
          <p:nvPr>
            <p:ph idx="1"/>
          </p:nvPr>
        </p:nvSpPr>
        <p:spPr/>
        <p:txBody>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10"/>
          </p:nvPr>
        </p:nvSpPr>
        <p:spPr/>
        <p:txBody>
          <a:bodyPr/>
          <a:lstStyle/>
          <a:p>
            <a:fld id="{8E23C54C-A9D1-1549-9459-A27379A995BB}" type="datetimeFigureOut">
              <a:rPr lang="en-US" smtClean="0"/>
              <a:t>31/03/19</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C136613C-3DD8-FF4B-A09C-1682A94CBAE2}" type="slidenum">
              <a:rPr lang="pt-BR" smtClean="0"/>
              <a:t>‹#›</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x-none"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x-none" smtClean="0"/>
              <a:t>Click to edit Master text styles</a:t>
            </a:r>
          </a:p>
        </p:txBody>
      </p:sp>
      <p:sp>
        <p:nvSpPr>
          <p:cNvPr id="4" name="Date Placeholder 3"/>
          <p:cNvSpPr>
            <a:spLocks noGrp="1"/>
          </p:cNvSpPr>
          <p:nvPr>
            <p:ph type="dt" sz="half" idx="10"/>
          </p:nvPr>
        </p:nvSpPr>
        <p:spPr/>
        <p:txBody>
          <a:bodyPr/>
          <a:lstStyle/>
          <a:p>
            <a:fld id="{8E23C54C-A9D1-1549-9459-A27379A995BB}" type="datetimeFigureOut">
              <a:rPr lang="en-US" smtClean="0"/>
              <a:t>31/03/19</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C136613C-3DD8-FF4B-A09C-1682A94CBAE2}" type="slidenum">
              <a:rPr lang="pt-BR" smtClean="0"/>
              <a:t>‹#›</a:t>
            </a:fld>
            <a:endParaRPr lang="pt-BR"/>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dirty="0"/>
          </a:p>
        </p:txBody>
      </p:sp>
      <p:sp>
        <p:nvSpPr>
          <p:cNvPr id="5" name="Date Placeholder 4"/>
          <p:cNvSpPr>
            <a:spLocks noGrp="1"/>
          </p:cNvSpPr>
          <p:nvPr>
            <p:ph type="dt" sz="half" idx="10"/>
          </p:nvPr>
        </p:nvSpPr>
        <p:spPr/>
        <p:txBody>
          <a:bodyPr/>
          <a:lstStyle/>
          <a:p>
            <a:fld id="{8E23C54C-A9D1-1549-9459-A27379A995BB}" type="datetimeFigureOut">
              <a:rPr lang="en-US" smtClean="0"/>
              <a:t>31/03/19</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C136613C-3DD8-FF4B-A09C-1682A94CBAE2}" type="slidenum">
              <a:rPr lang="pt-BR" smtClean="0"/>
              <a:t>‹#›</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x-none"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dirty="0"/>
          </a:p>
        </p:txBody>
      </p:sp>
      <p:sp>
        <p:nvSpPr>
          <p:cNvPr id="7" name="Date Placeholder 6"/>
          <p:cNvSpPr>
            <a:spLocks noGrp="1"/>
          </p:cNvSpPr>
          <p:nvPr>
            <p:ph type="dt" sz="half" idx="10"/>
          </p:nvPr>
        </p:nvSpPr>
        <p:spPr/>
        <p:txBody>
          <a:bodyPr/>
          <a:lstStyle/>
          <a:p>
            <a:fld id="{8E23C54C-A9D1-1549-9459-A27379A995BB}" type="datetimeFigureOut">
              <a:rPr lang="en-US" smtClean="0"/>
              <a:t>31/03/19</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C136613C-3DD8-FF4B-A09C-1682A94CBAE2}" type="slidenum">
              <a:rPr lang="pt-BR" smtClean="0"/>
              <a:t>‹#›</a:t>
            </a:fld>
            <a:endParaRPr lang="pt-BR"/>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Date Placeholder 2"/>
          <p:cNvSpPr>
            <a:spLocks noGrp="1"/>
          </p:cNvSpPr>
          <p:nvPr>
            <p:ph type="dt" sz="half" idx="10"/>
          </p:nvPr>
        </p:nvSpPr>
        <p:spPr/>
        <p:txBody>
          <a:bodyPr/>
          <a:lstStyle/>
          <a:p>
            <a:fld id="{8E23C54C-A9D1-1549-9459-A27379A995BB}" type="datetimeFigureOut">
              <a:rPr lang="en-US" smtClean="0"/>
              <a:t>31/03/19</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C136613C-3DD8-FF4B-A09C-1682A94CBAE2}" type="slidenum">
              <a:rPr lang="pt-BR" smtClean="0"/>
              <a:t>‹#›</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23C54C-A9D1-1549-9459-A27379A995BB}" type="datetimeFigureOut">
              <a:rPr lang="en-US" smtClean="0"/>
              <a:t>31/03/19</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C136613C-3DD8-FF4B-A09C-1682A94CBAE2}" type="slidenum">
              <a:rPr lang="pt-BR" smtClean="0"/>
              <a:t>‹#›</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x-none"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4"/>
          <p:cNvSpPr>
            <a:spLocks noGrp="1"/>
          </p:cNvSpPr>
          <p:nvPr>
            <p:ph type="dt" sz="half" idx="10"/>
          </p:nvPr>
        </p:nvSpPr>
        <p:spPr/>
        <p:txBody>
          <a:bodyPr/>
          <a:lstStyle/>
          <a:p>
            <a:fld id="{8E23C54C-A9D1-1549-9459-A27379A995BB}" type="datetimeFigureOut">
              <a:rPr lang="en-US" smtClean="0"/>
              <a:t>31/03/19</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C136613C-3DD8-FF4B-A09C-1682A94CBAE2}" type="slidenum">
              <a:rPr lang="pt-BR" smtClean="0"/>
              <a:t>‹#›</a:t>
            </a:fld>
            <a:endParaRPr lang="pt-BR"/>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x-none"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x-none" smtClean="0"/>
              <a:t>Drag picture to placeholder or click icon to add</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4"/>
          <p:cNvSpPr>
            <a:spLocks noGrp="1"/>
          </p:cNvSpPr>
          <p:nvPr>
            <p:ph type="dt" sz="half" idx="10"/>
          </p:nvPr>
        </p:nvSpPr>
        <p:spPr/>
        <p:txBody>
          <a:bodyPr/>
          <a:lstStyle/>
          <a:p>
            <a:fld id="{8E23C54C-A9D1-1549-9459-A27379A995BB}" type="datetimeFigureOut">
              <a:rPr lang="en-US" smtClean="0"/>
              <a:t>31/03/19</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C136613C-3DD8-FF4B-A09C-1682A94CBAE2}" type="slidenum">
              <a:rPr lang="pt-BR" smtClean="0"/>
              <a:t>‹#›</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x-none"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8E23C54C-A9D1-1549-9459-A27379A995BB}" type="datetimeFigureOut">
              <a:rPr lang="en-US" smtClean="0"/>
              <a:t>31/03/19</a:t>
            </a:fld>
            <a:endParaRPr lang="pt-BR"/>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pt-BR"/>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C136613C-3DD8-FF4B-A09C-1682A94CBAE2}" type="slidenum">
              <a:rPr lang="pt-BR" smtClean="0"/>
              <a:t>‹#›</a:t>
            </a:fld>
            <a:endParaRPr lang="pt-B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13740"/>
            <a:ext cx="7543800" cy="2269875"/>
          </a:xfrm>
        </p:spPr>
        <p:txBody>
          <a:bodyPr>
            <a:normAutofit/>
          </a:bodyPr>
          <a:lstStyle/>
          <a:p>
            <a:pPr algn="ctr"/>
            <a:r>
              <a:rPr lang="pt-BR" sz="3200" b="1" dirty="0" smtClean="0"/>
              <a:t>ALIENAÇÃO FIDUCIÁRIA: </a:t>
            </a:r>
            <a:r>
              <a:rPr lang="pt-BR" sz="3200" b="1" dirty="0" smtClean="0"/>
              <a:t>ASPECTOS POL</a:t>
            </a:r>
            <a:r>
              <a:rPr lang="pt-BR" sz="3200" b="1" dirty="0" smtClean="0"/>
              <a:t>ÊMICOS</a:t>
            </a:r>
            <a:br>
              <a:rPr lang="pt-BR" sz="3200" b="1" dirty="0" smtClean="0"/>
            </a:br>
            <a:r>
              <a:rPr lang="pt-BR" sz="1800" b="1" dirty="0" smtClean="0">
                <a:solidFill>
                  <a:schemeClr val="accent2">
                    <a:lumMod val="75000"/>
                    <a:lumOff val="25000"/>
                  </a:schemeClr>
                </a:solidFill>
              </a:rPr>
              <a:t>Encontro regional </a:t>
            </a:r>
            <a:r>
              <a:rPr lang="pt-BR" sz="1800" b="1" dirty="0">
                <a:solidFill>
                  <a:schemeClr val="accent2">
                    <a:lumMod val="75000"/>
                    <a:lumOff val="25000"/>
                  </a:schemeClr>
                </a:solidFill>
              </a:rPr>
              <a:t/>
            </a:r>
            <a:br>
              <a:rPr lang="pt-BR" sz="1800" b="1" dirty="0">
                <a:solidFill>
                  <a:schemeClr val="accent2">
                    <a:lumMod val="75000"/>
                    <a:lumOff val="25000"/>
                  </a:schemeClr>
                </a:solidFill>
              </a:rPr>
            </a:br>
            <a:r>
              <a:rPr lang="pt-BR" sz="1800" b="1" dirty="0" smtClean="0">
                <a:solidFill>
                  <a:schemeClr val="accent2">
                    <a:lumMod val="75000"/>
                    <a:lumOff val="25000"/>
                  </a:schemeClr>
                </a:solidFill>
              </a:rPr>
              <a:t>passa quatro/mg</a:t>
            </a:r>
            <a:br>
              <a:rPr lang="pt-BR" sz="1800" b="1" dirty="0" smtClean="0">
                <a:solidFill>
                  <a:schemeClr val="accent2">
                    <a:lumMod val="75000"/>
                    <a:lumOff val="25000"/>
                  </a:schemeClr>
                </a:solidFill>
              </a:rPr>
            </a:br>
            <a:r>
              <a:rPr lang="pt-BR" sz="1800" b="1" dirty="0" smtClean="0">
                <a:solidFill>
                  <a:schemeClr val="accent2">
                    <a:lumMod val="75000"/>
                    <a:lumOff val="25000"/>
                  </a:schemeClr>
                </a:solidFill>
              </a:rPr>
              <a:t>abril/2019</a:t>
            </a:r>
            <a:endParaRPr lang="pt-BR" sz="1800" b="1" dirty="0">
              <a:solidFill>
                <a:schemeClr val="accent2">
                  <a:lumMod val="75000"/>
                  <a:lumOff val="25000"/>
                </a:schemeClr>
              </a:solidFill>
            </a:endParaRPr>
          </a:p>
        </p:txBody>
      </p:sp>
      <p:sp>
        <p:nvSpPr>
          <p:cNvPr id="3" name="Subtitle 2"/>
          <p:cNvSpPr>
            <a:spLocks noGrp="1"/>
          </p:cNvSpPr>
          <p:nvPr>
            <p:ph type="subTitle" idx="1"/>
          </p:nvPr>
        </p:nvSpPr>
        <p:spPr>
          <a:xfrm>
            <a:off x="685800" y="4571999"/>
            <a:ext cx="7040768" cy="1814191"/>
          </a:xfrm>
        </p:spPr>
        <p:txBody>
          <a:bodyPr>
            <a:normAutofit fontScale="55000" lnSpcReduction="20000"/>
          </a:bodyPr>
          <a:lstStyle/>
          <a:p>
            <a:r>
              <a:rPr lang="pt-BR" sz="3000" b="1" dirty="0" smtClean="0">
                <a:solidFill>
                  <a:schemeClr val="tx1"/>
                </a:solidFill>
              </a:rPr>
              <a:t>KEZIAH ALESSANDRA VIANNA SILVA PINTO</a:t>
            </a:r>
          </a:p>
          <a:p>
            <a:r>
              <a:rPr lang="pt-BR" dirty="0" smtClean="0">
                <a:solidFill>
                  <a:schemeClr val="tx1"/>
                </a:solidFill>
              </a:rPr>
              <a:t>REGISTRADORA DE IMÓVEIS DE BRUMADINHO/MG</a:t>
            </a:r>
          </a:p>
          <a:p>
            <a:r>
              <a:rPr lang="pt-BR" dirty="0" smtClean="0">
                <a:solidFill>
                  <a:schemeClr val="tx1"/>
                </a:solidFill>
              </a:rPr>
              <a:t>COORDENADORA DO DEPARTAMENTO DE CURSOS E EVENTOS DO CORI-MG</a:t>
            </a:r>
          </a:p>
          <a:p>
            <a:r>
              <a:rPr lang="pt-BR" dirty="0" smtClean="0">
                <a:solidFill>
                  <a:schemeClr val="tx1"/>
                </a:solidFill>
              </a:rPr>
              <a:t>MEMBRO DO DEPARTAMENTO DE UNIFORMIZAÇÃO DO CORI-MG</a:t>
            </a:r>
          </a:p>
          <a:p>
            <a:r>
              <a:rPr lang="pt-BR" dirty="0" smtClean="0">
                <a:solidFill>
                  <a:schemeClr val="tx1"/>
                </a:solidFill>
              </a:rPr>
              <a:t>MEMBRO DO CONSELHO FISCAL DO CORI-MG (EXERCÍCIO 2017-</a:t>
            </a:r>
            <a:r>
              <a:rPr lang="pt-BR" dirty="0" smtClean="0">
                <a:solidFill>
                  <a:schemeClr val="tx1"/>
                </a:solidFill>
              </a:rPr>
              <a:t>2018 e 2019-2020)</a:t>
            </a:r>
            <a:endParaRPr lang="pt-BR" dirty="0" smtClean="0">
              <a:solidFill>
                <a:schemeClr val="tx1"/>
              </a:solidFill>
            </a:endParaRPr>
          </a:p>
          <a:p>
            <a:r>
              <a:rPr lang="pt-BR" dirty="0" smtClean="0">
                <a:solidFill>
                  <a:schemeClr val="tx1"/>
                </a:solidFill>
              </a:rPr>
              <a:t>DOUTORA EM DIREITO PELA PUC-SP</a:t>
            </a:r>
          </a:p>
          <a:p>
            <a:r>
              <a:rPr lang="pt-BR" dirty="0" smtClean="0">
                <a:solidFill>
                  <a:schemeClr val="tx1"/>
                </a:solidFill>
              </a:rPr>
              <a:t>MESTRE EM DIREITO PELA UNISAL-SP</a:t>
            </a:r>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0"/>
            <a:ext cx="2620328" cy="713740"/>
          </a:xfrm>
          <a:prstGeom prst="rect">
            <a:avLst/>
          </a:prstGeom>
          <a:noFill/>
          <a:ln>
            <a:noFill/>
          </a:ln>
        </p:spPr>
      </p:pic>
    </p:spTree>
    <p:extLst>
      <p:ext uri="{BB962C8B-B14F-4D97-AF65-F5344CB8AC3E}">
        <p14:creationId xmlns:p14="http://schemas.microsoft.com/office/powerpoint/2010/main" val="675924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just"/>
            <a:r>
              <a:rPr lang="pt-BR" b="1" dirty="0" smtClean="0">
                <a:solidFill>
                  <a:srgbClr val="AF0C0C"/>
                </a:solidFill>
              </a:rPr>
              <a:t>ALIENA</a:t>
            </a:r>
            <a:r>
              <a:rPr lang="pt-BR" b="1" dirty="0" smtClean="0">
                <a:solidFill>
                  <a:srgbClr val="AF0C0C"/>
                </a:solidFill>
              </a:rPr>
              <a:t>ÇÃO FIDUCIÁRIA DE IMÓVEL RURAL </a:t>
            </a:r>
            <a:r>
              <a:rPr lang="mr-IN" b="1" dirty="0" smtClean="0">
                <a:solidFill>
                  <a:srgbClr val="AF0C0C"/>
                </a:solidFill>
              </a:rPr>
              <a:t>–</a:t>
            </a:r>
            <a:r>
              <a:rPr lang="pt-BR" b="1" dirty="0" smtClean="0">
                <a:solidFill>
                  <a:srgbClr val="AF0C0C"/>
                </a:solidFill>
              </a:rPr>
              <a:t> QUESTÕES </a:t>
            </a:r>
            <a:r>
              <a:rPr lang="pt-BR" b="1" dirty="0" smtClean="0">
                <a:solidFill>
                  <a:srgbClr val="AF0C0C"/>
                </a:solidFill>
              </a:rPr>
              <a:t>RELEVANTES</a:t>
            </a:r>
            <a:endParaRPr lang="pt-BR" b="1" dirty="0">
              <a:solidFill>
                <a:srgbClr val="AF0C0C"/>
              </a:solidFill>
            </a:endParaRPr>
          </a:p>
        </p:txBody>
      </p:sp>
      <p:sp>
        <p:nvSpPr>
          <p:cNvPr id="3" name="Content Placeholder 2"/>
          <p:cNvSpPr>
            <a:spLocks noGrp="1"/>
          </p:cNvSpPr>
          <p:nvPr>
            <p:ph idx="1"/>
          </p:nvPr>
        </p:nvSpPr>
        <p:spPr>
          <a:xfrm>
            <a:off x="457200" y="1910992"/>
            <a:ext cx="8229600" cy="4566007"/>
          </a:xfrm>
        </p:spPr>
        <p:txBody>
          <a:bodyPr>
            <a:normAutofit fontScale="92500"/>
          </a:bodyPr>
          <a:lstStyle/>
          <a:p>
            <a:pPr algn="just">
              <a:buFontTx/>
              <a:buChar char="-"/>
            </a:pPr>
            <a:r>
              <a:rPr lang="pt-BR" sz="3200" b="1" dirty="0" smtClean="0"/>
              <a:t>AF de im</a:t>
            </a:r>
            <a:r>
              <a:rPr lang="pt-BR" sz="3200" b="1" dirty="0" smtClean="0"/>
              <a:t>óvel rural em garantia em favor de pessoa física ou jurídica estrangeira ou a ela equiparada</a:t>
            </a:r>
            <a:r>
              <a:rPr lang="pt-BR" sz="3200" dirty="0" smtClean="0"/>
              <a:t>?</a:t>
            </a:r>
          </a:p>
          <a:p>
            <a:pPr lvl="1" algn="just">
              <a:buFontTx/>
              <a:buChar char="-"/>
            </a:pPr>
            <a:r>
              <a:rPr lang="pt-BR" sz="2800" dirty="0" smtClean="0"/>
              <a:t>Art. 1367, CC </a:t>
            </a:r>
            <a:r>
              <a:rPr lang="mr-IN" sz="2800" dirty="0" smtClean="0"/>
              <a:t>–</a:t>
            </a:r>
            <a:r>
              <a:rPr lang="pt-BR" sz="2800" dirty="0" smtClean="0"/>
              <a:t> a propriedade fiduciária não se equipara para qualquer efeito à propriedade plena.</a:t>
            </a:r>
          </a:p>
          <a:p>
            <a:pPr lvl="1" algn="just">
              <a:buFontTx/>
              <a:buChar char="-"/>
            </a:pPr>
            <a:r>
              <a:rPr lang="pt-BR" sz="2800" dirty="0" smtClean="0"/>
              <a:t>Lei nº 6.634/79, alterada pela Lei nº 13.097/2015 </a:t>
            </a:r>
            <a:r>
              <a:rPr lang="mr-IN" sz="2800" dirty="0" smtClean="0"/>
              <a:t>–</a:t>
            </a:r>
            <a:r>
              <a:rPr lang="pt-BR" sz="2800" dirty="0" smtClean="0"/>
              <a:t> fica dispensada a autorização para oneração de terras situadas na faixa de fronteira quando o credor for instituição financeira estrangeira.</a:t>
            </a:r>
          </a:p>
        </p:txBody>
      </p:sp>
    </p:spTree>
    <p:extLst>
      <p:ext uri="{BB962C8B-B14F-4D97-AF65-F5344CB8AC3E}">
        <p14:creationId xmlns:p14="http://schemas.microsoft.com/office/powerpoint/2010/main" val="11821005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just"/>
            <a:r>
              <a:rPr lang="pt-BR" b="1" dirty="0" smtClean="0">
                <a:solidFill>
                  <a:srgbClr val="AF0C0C"/>
                </a:solidFill>
              </a:rPr>
              <a:t>ALIENA</a:t>
            </a:r>
            <a:r>
              <a:rPr lang="pt-BR" b="1" dirty="0" smtClean="0">
                <a:solidFill>
                  <a:srgbClr val="AF0C0C"/>
                </a:solidFill>
              </a:rPr>
              <a:t>ÇÃO FIDUCIÁRIA DE IMÓVEL RURAL </a:t>
            </a:r>
            <a:r>
              <a:rPr lang="mr-IN" b="1" dirty="0" smtClean="0">
                <a:solidFill>
                  <a:srgbClr val="AF0C0C"/>
                </a:solidFill>
              </a:rPr>
              <a:t>–</a:t>
            </a:r>
            <a:r>
              <a:rPr lang="pt-BR" b="1" dirty="0" smtClean="0">
                <a:solidFill>
                  <a:srgbClr val="AF0C0C"/>
                </a:solidFill>
              </a:rPr>
              <a:t> QUESTÕES </a:t>
            </a:r>
            <a:r>
              <a:rPr lang="pt-BR" b="1" dirty="0" smtClean="0">
                <a:solidFill>
                  <a:srgbClr val="AF0C0C"/>
                </a:solidFill>
              </a:rPr>
              <a:t>RELEVANTES</a:t>
            </a:r>
            <a:endParaRPr lang="pt-BR" b="1" dirty="0">
              <a:solidFill>
                <a:srgbClr val="AF0C0C"/>
              </a:solidFill>
            </a:endParaRPr>
          </a:p>
        </p:txBody>
      </p:sp>
      <p:sp>
        <p:nvSpPr>
          <p:cNvPr id="3" name="Content Placeholder 2"/>
          <p:cNvSpPr>
            <a:spLocks noGrp="1"/>
          </p:cNvSpPr>
          <p:nvPr>
            <p:ph idx="1"/>
          </p:nvPr>
        </p:nvSpPr>
        <p:spPr>
          <a:xfrm>
            <a:off x="98637" y="1910992"/>
            <a:ext cx="8951349" cy="4857623"/>
          </a:xfrm>
        </p:spPr>
        <p:txBody>
          <a:bodyPr>
            <a:normAutofit fontScale="92500" lnSpcReduction="20000"/>
          </a:bodyPr>
          <a:lstStyle/>
          <a:p>
            <a:pPr algn="just">
              <a:buFontTx/>
              <a:buChar char="-"/>
            </a:pPr>
            <a:r>
              <a:rPr lang="pt-BR" sz="3500" b="1" dirty="0" smtClean="0"/>
              <a:t>AF de im</a:t>
            </a:r>
            <a:r>
              <a:rPr lang="pt-BR" sz="3500" b="1" dirty="0" smtClean="0"/>
              <a:t>óvel rural em garantia em favor de pessoa física ou jurídica estrangeira ou a ela equiparada</a:t>
            </a:r>
            <a:r>
              <a:rPr lang="pt-BR" sz="3500" dirty="0" smtClean="0"/>
              <a:t>?</a:t>
            </a:r>
          </a:p>
          <a:p>
            <a:pPr lvl="1" algn="just">
              <a:buFontTx/>
              <a:buChar char="-"/>
            </a:pPr>
            <a:r>
              <a:rPr lang="pt-BR" sz="2800" dirty="0" smtClean="0"/>
              <a:t>“</a:t>
            </a:r>
            <a:r>
              <a:rPr lang="pt-BR" sz="2800" i="1" dirty="0" smtClean="0"/>
              <a:t>Admitindo que a liberalização restritivamente para instituições financeiras estrangeiras, com exclusão das pessoas jurídicas não financeiras, seja uma opção de política legislativa que tenha levado em conta a conveniência de estimular o financiamento bancário para o agronegócio, não entendemos a razão pela qual foram liberalizadas as áreas capazes de representar risco para segurança nacional e mantidas as restrições da Lei nº 5.709/71 para as áreas do interior do País</a:t>
            </a:r>
            <a:r>
              <a:rPr lang="pt-BR" sz="2800" dirty="0" smtClean="0"/>
              <a:t>”(</a:t>
            </a:r>
            <a:r>
              <a:rPr lang="pt-BR" sz="2800" dirty="0" err="1" smtClean="0"/>
              <a:t>Melhim</a:t>
            </a:r>
            <a:r>
              <a:rPr lang="pt-BR" sz="2800" dirty="0" smtClean="0"/>
              <a:t> </a:t>
            </a:r>
            <a:r>
              <a:rPr lang="pt-BR" sz="2800" dirty="0" err="1" smtClean="0"/>
              <a:t>Namen</a:t>
            </a:r>
            <a:r>
              <a:rPr lang="pt-BR" sz="2800" dirty="0" smtClean="0"/>
              <a:t> CHALUB. </a:t>
            </a:r>
            <a:r>
              <a:rPr lang="pt-BR" sz="2800" b="1" dirty="0" smtClean="0"/>
              <a:t>Alienação fiduciária</a:t>
            </a:r>
            <a:r>
              <a:rPr lang="pt-BR" sz="2800" dirty="0" smtClean="0"/>
              <a:t>. 5.ed. Rio de Janeiro: Forense, 2017, p. 253, nota 19).</a:t>
            </a:r>
            <a:r>
              <a:rPr lang="pt-BR" sz="2800" i="1" dirty="0" smtClean="0"/>
              <a:t> </a:t>
            </a:r>
            <a:endParaRPr lang="pt-BR" sz="2800" dirty="0"/>
          </a:p>
        </p:txBody>
      </p:sp>
    </p:spTree>
    <p:extLst>
      <p:ext uri="{BB962C8B-B14F-4D97-AF65-F5344CB8AC3E}">
        <p14:creationId xmlns:p14="http://schemas.microsoft.com/office/powerpoint/2010/main" val="12274658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just"/>
            <a:r>
              <a:rPr lang="pt-BR" b="1" dirty="0" smtClean="0">
                <a:solidFill>
                  <a:srgbClr val="AF0C0C"/>
                </a:solidFill>
              </a:rPr>
              <a:t>ALIENA</a:t>
            </a:r>
            <a:r>
              <a:rPr lang="pt-BR" b="1" dirty="0" smtClean="0">
                <a:solidFill>
                  <a:srgbClr val="AF0C0C"/>
                </a:solidFill>
              </a:rPr>
              <a:t>ÇÃO FIDUCIÁRIA DE IMÓVEL RURAL </a:t>
            </a:r>
            <a:r>
              <a:rPr lang="mr-IN" b="1" dirty="0" smtClean="0">
                <a:solidFill>
                  <a:srgbClr val="AF0C0C"/>
                </a:solidFill>
              </a:rPr>
              <a:t>–</a:t>
            </a:r>
            <a:r>
              <a:rPr lang="pt-BR" b="1" dirty="0" smtClean="0">
                <a:solidFill>
                  <a:srgbClr val="AF0C0C"/>
                </a:solidFill>
              </a:rPr>
              <a:t> QUESTÕES </a:t>
            </a:r>
            <a:r>
              <a:rPr lang="pt-BR" b="1" dirty="0" smtClean="0">
                <a:solidFill>
                  <a:srgbClr val="AF0C0C"/>
                </a:solidFill>
              </a:rPr>
              <a:t>RELEVANTES</a:t>
            </a:r>
            <a:endParaRPr lang="pt-BR" b="1" dirty="0">
              <a:solidFill>
                <a:srgbClr val="AF0C0C"/>
              </a:solidFill>
            </a:endParaRPr>
          </a:p>
        </p:txBody>
      </p:sp>
      <p:sp>
        <p:nvSpPr>
          <p:cNvPr id="3" name="Content Placeholder 2"/>
          <p:cNvSpPr>
            <a:spLocks noGrp="1"/>
          </p:cNvSpPr>
          <p:nvPr>
            <p:ph idx="1"/>
          </p:nvPr>
        </p:nvSpPr>
        <p:spPr>
          <a:xfrm>
            <a:off x="457200" y="1910992"/>
            <a:ext cx="8229600" cy="4566007"/>
          </a:xfrm>
        </p:spPr>
        <p:txBody>
          <a:bodyPr>
            <a:normAutofit/>
          </a:bodyPr>
          <a:lstStyle/>
          <a:p>
            <a:pPr algn="just">
              <a:buFontTx/>
              <a:buChar char="-"/>
            </a:pPr>
            <a:r>
              <a:rPr lang="pt-BR" sz="3200" b="1" dirty="0" smtClean="0"/>
              <a:t>AF de im</a:t>
            </a:r>
            <a:r>
              <a:rPr lang="pt-BR" sz="3200" b="1" dirty="0" smtClean="0"/>
              <a:t>óvel rural em garantia em favor de pessoa física ou jurídica estrangeira ou a ela equiparada</a:t>
            </a:r>
            <a:r>
              <a:rPr lang="pt-BR" sz="3200" dirty="0" smtClean="0"/>
              <a:t>?</a:t>
            </a:r>
          </a:p>
          <a:p>
            <a:pPr lvl="1" algn="just">
              <a:buFontTx/>
              <a:buChar char="-"/>
            </a:pPr>
            <a:r>
              <a:rPr lang="pt-BR" sz="2800" dirty="0" smtClean="0"/>
              <a:t>Para gravar o ônus não existe restrição;</a:t>
            </a:r>
          </a:p>
          <a:p>
            <a:pPr lvl="1" algn="just">
              <a:buFontTx/>
              <a:buChar char="-"/>
            </a:pPr>
            <a:endParaRPr lang="pt-BR" sz="2800" dirty="0" smtClean="0"/>
          </a:p>
          <a:p>
            <a:pPr lvl="1" algn="just">
              <a:buFontTx/>
              <a:buChar char="-"/>
            </a:pPr>
            <a:r>
              <a:rPr lang="pt-BR" sz="2800" dirty="0" smtClean="0"/>
              <a:t>Para consolidar, deverão ser atendidos os requisitos da Lei nº 5.709/71.</a:t>
            </a:r>
          </a:p>
        </p:txBody>
      </p:sp>
    </p:spTree>
    <p:extLst>
      <p:ext uri="{BB962C8B-B14F-4D97-AF65-F5344CB8AC3E}">
        <p14:creationId xmlns:p14="http://schemas.microsoft.com/office/powerpoint/2010/main" val="2862783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just"/>
            <a:r>
              <a:rPr lang="pt-BR" b="1" dirty="0" smtClean="0">
                <a:solidFill>
                  <a:srgbClr val="AF0C0C"/>
                </a:solidFill>
              </a:rPr>
              <a:t>EFICI</a:t>
            </a:r>
            <a:r>
              <a:rPr lang="pt-BR" b="1" dirty="0" smtClean="0">
                <a:solidFill>
                  <a:srgbClr val="AF0C0C"/>
                </a:solidFill>
              </a:rPr>
              <a:t>ÊNCIA DO PROCEDIMENTO DE INTIMAÇÃO</a:t>
            </a:r>
            <a:endParaRPr lang="pt-BR" b="1" dirty="0">
              <a:solidFill>
                <a:srgbClr val="AF0C0C"/>
              </a:solidFill>
            </a:endParaRPr>
          </a:p>
        </p:txBody>
      </p:sp>
      <p:sp>
        <p:nvSpPr>
          <p:cNvPr id="3" name="Content Placeholder 2"/>
          <p:cNvSpPr>
            <a:spLocks noGrp="1"/>
          </p:cNvSpPr>
          <p:nvPr>
            <p:ph idx="1"/>
          </p:nvPr>
        </p:nvSpPr>
        <p:spPr>
          <a:xfrm>
            <a:off x="457200" y="1910992"/>
            <a:ext cx="8229600" cy="4566007"/>
          </a:xfrm>
        </p:spPr>
        <p:txBody>
          <a:bodyPr>
            <a:normAutofit fontScale="85000" lnSpcReduction="20000"/>
          </a:bodyPr>
          <a:lstStyle/>
          <a:p>
            <a:pPr algn="just"/>
            <a:r>
              <a:rPr lang="pt-BR" sz="3200" dirty="0"/>
              <a:t>Em caso de mora do devedor o procedimento de “execução extrajudicial” da dívida para consolidação da propriedade fiduciária em nome do credor depende de prévia intimação do devedor </a:t>
            </a:r>
            <a:r>
              <a:rPr lang="pt-BR" sz="3200" dirty="0" err="1"/>
              <a:t>fiduciante</a:t>
            </a:r>
            <a:r>
              <a:rPr lang="pt-BR" sz="3200" dirty="0"/>
              <a:t>.</a:t>
            </a:r>
          </a:p>
          <a:p>
            <a:pPr marL="0" indent="0" algn="just">
              <a:buNone/>
            </a:pPr>
            <a:endParaRPr lang="pt-BR" sz="3200" dirty="0"/>
          </a:p>
          <a:p>
            <a:pPr algn="just"/>
            <a:r>
              <a:rPr lang="pt-BR" sz="3200" dirty="0"/>
              <a:t>Art. 26, §§ 1º a 7º, da Lei nº 9.514/97</a:t>
            </a:r>
          </a:p>
          <a:p>
            <a:pPr algn="just"/>
            <a:endParaRPr lang="pt-BR" sz="3200" dirty="0"/>
          </a:p>
          <a:p>
            <a:pPr algn="just"/>
            <a:r>
              <a:rPr lang="pt-BR" sz="3200" dirty="0" err="1"/>
              <a:t>Arts</a:t>
            </a:r>
            <a:r>
              <a:rPr lang="pt-BR" sz="3200" dirty="0"/>
              <a:t>. 861 a 864, do Código de </a:t>
            </a:r>
            <a:r>
              <a:rPr lang="pt-BR" sz="3200" dirty="0" smtClean="0"/>
              <a:t>Normas</a:t>
            </a:r>
          </a:p>
          <a:p>
            <a:pPr algn="just"/>
            <a:endParaRPr lang="pt-BR" sz="3200" dirty="0"/>
          </a:p>
          <a:p>
            <a:pPr algn="just"/>
            <a:r>
              <a:rPr lang="pt-BR" sz="3200" dirty="0" smtClean="0"/>
              <a:t>PRINC</a:t>
            </a:r>
            <a:r>
              <a:rPr lang="pt-BR" sz="3200" dirty="0" smtClean="0"/>
              <a:t>ÍPIO DA EXECUÇÃO MENOS GRAVOSA </a:t>
            </a:r>
            <a:r>
              <a:rPr lang="mr-IN" sz="3200" dirty="0" smtClean="0"/>
              <a:t>–</a:t>
            </a:r>
            <a:r>
              <a:rPr lang="pt-BR" sz="3200" dirty="0" smtClean="0"/>
              <a:t> art. 861, § 4º, CN</a:t>
            </a:r>
            <a:endParaRPr lang="pt-BR" sz="3200" dirty="0"/>
          </a:p>
          <a:p>
            <a:pPr>
              <a:buFontTx/>
              <a:buChar char="-"/>
            </a:pPr>
            <a:endParaRPr lang="pt-BR" dirty="0"/>
          </a:p>
        </p:txBody>
      </p:sp>
    </p:spTree>
    <p:extLst>
      <p:ext uri="{BB962C8B-B14F-4D97-AF65-F5344CB8AC3E}">
        <p14:creationId xmlns:p14="http://schemas.microsoft.com/office/powerpoint/2010/main" val="1127191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1368"/>
            <a:ext cx="7620000" cy="1107573"/>
          </a:xfrm>
        </p:spPr>
        <p:txBody>
          <a:bodyPr>
            <a:noAutofit/>
          </a:bodyPr>
          <a:lstStyle/>
          <a:p>
            <a:pPr algn="just"/>
            <a:r>
              <a:rPr lang="pt-BR" sz="3600" b="1" dirty="0">
                <a:solidFill>
                  <a:srgbClr val="AF0C0C"/>
                </a:solidFill>
              </a:rPr>
              <a:t>EFICIÊNCIA DO PROCEDIMENTO DE INTIMAÇÃO</a:t>
            </a:r>
            <a:endParaRPr lang="pt-BR" sz="3600" b="1" dirty="0">
              <a:solidFill>
                <a:srgbClr val="AF0C0C"/>
              </a:solidFill>
            </a:endParaRPr>
          </a:p>
        </p:txBody>
      </p:sp>
      <p:sp>
        <p:nvSpPr>
          <p:cNvPr id="3" name="Content Placeholder 2"/>
          <p:cNvSpPr>
            <a:spLocks noGrp="1"/>
          </p:cNvSpPr>
          <p:nvPr>
            <p:ph idx="1"/>
          </p:nvPr>
        </p:nvSpPr>
        <p:spPr>
          <a:xfrm>
            <a:off x="111960" y="2200284"/>
            <a:ext cx="8802400" cy="4657716"/>
          </a:xfrm>
        </p:spPr>
        <p:txBody>
          <a:bodyPr>
            <a:normAutofit lnSpcReduction="10000"/>
          </a:bodyPr>
          <a:lstStyle/>
          <a:p>
            <a:pPr algn="just"/>
            <a:r>
              <a:rPr lang="pt-BR" sz="3200" b="1" dirty="0" smtClean="0"/>
              <a:t>REQUERIMENTO</a:t>
            </a:r>
            <a:r>
              <a:rPr lang="pt-BR" sz="3200" dirty="0" smtClean="0"/>
              <a:t> do credor fiduciário solicitando intimação do(</a:t>
            </a:r>
            <a:r>
              <a:rPr lang="pt-BR" sz="3200" dirty="0" err="1" smtClean="0"/>
              <a:t>s</a:t>
            </a:r>
            <a:r>
              <a:rPr lang="pt-BR" sz="3200" dirty="0" smtClean="0"/>
              <a:t>) devedor(es) e garantidor(es) </a:t>
            </a:r>
            <a:r>
              <a:rPr lang="en-US" sz="3200" dirty="0" smtClean="0"/>
              <a:t>–</a:t>
            </a:r>
            <a:r>
              <a:rPr lang="pt-BR" sz="3200" dirty="0" smtClean="0"/>
              <a:t> art. 861, CN</a:t>
            </a:r>
          </a:p>
          <a:p>
            <a:pPr lvl="1" algn="just"/>
            <a:r>
              <a:rPr lang="pt-BR" sz="2800" dirty="0" smtClean="0"/>
              <a:t>Indicação de nome e qualificação de TODOS os devedores e garantidores e de seus cônjuges;</a:t>
            </a:r>
          </a:p>
          <a:p>
            <a:pPr lvl="2" algn="just"/>
            <a:r>
              <a:rPr lang="pt-BR" sz="2400" dirty="0" smtClean="0"/>
              <a:t>Avalistas: não precisa intimar</a:t>
            </a:r>
          </a:p>
          <a:p>
            <a:pPr lvl="1" algn="just"/>
            <a:r>
              <a:rPr lang="pt-BR" sz="2800" u="sng" dirty="0" smtClean="0"/>
              <a:t>Endereço completo para intimação</a:t>
            </a:r>
            <a:r>
              <a:rPr lang="pt-BR" sz="2800" dirty="0" smtClean="0"/>
              <a:t>;</a:t>
            </a:r>
          </a:p>
          <a:p>
            <a:pPr lvl="1" algn="just"/>
            <a:r>
              <a:rPr lang="pt-BR" sz="2800" dirty="0" smtClean="0"/>
              <a:t>Declaração do credor de que já decorreu o prazo de carência para iniciar o procedimento de intimação;</a:t>
            </a:r>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32716267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1368"/>
            <a:ext cx="7620000" cy="1107573"/>
          </a:xfrm>
        </p:spPr>
        <p:txBody>
          <a:bodyPr>
            <a:noAutofit/>
          </a:bodyPr>
          <a:lstStyle/>
          <a:p>
            <a:pPr algn="just"/>
            <a:r>
              <a:rPr lang="pt-BR" sz="3600" b="1" dirty="0">
                <a:solidFill>
                  <a:srgbClr val="AF0C0C"/>
                </a:solidFill>
              </a:rPr>
              <a:t>EFICIÊNCIA DO PROCEDIMENTO DE INTIMAÇÃO</a:t>
            </a:r>
            <a:endParaRPr lang="pt-BR" sz="3600" b="1" dirty="0">
              <a:solidFill>
                <a:srgbClr val="AF0C0C"/>
              </a:solidFill>
            </a:endParaRPr>
          </a:p>
        </p:txBody>
      </p:sp>
      <p:sp>
        <p:nvSpPr>
          <p:cNvPr id="3" name="Content Placeholder 2"/>
          <p:cNvSpPr>
            <a:spLocks noGrp="1"/>
          </p:cNvSpPr>
          <p:nvPr>
            <p:ph idx="1"/>
          </p:nvPr>
        </p:nvSpPr>
        <p:spPr>
          <a:xfrm>
            <a:off x="111960" y="2200284"/>
            <a:ext cx="8802400" cy="4657716"/>
          </a:xfrm>
        </p:spPr>
        <p:txBody>
          <a:bodyPr>
            <a:normAutofit/>
          </a:bodyPr>
          <a:lstStyle/>
          <a:p>
            <a:pPr algn="just"/>
            <a:r>
              <a:rPr lang="pt-BR" sz="3200" b="1" dirty="0" smtClean="0"/>
              <a:t>REQUERIMENTO</a:t>
            </a:r>
            <a:r>
              <a:rPr lang="pt-BR" b="1" dirty="0" smtClean="0"/>
              <a:t> </a:t>
            </a:r>
            <a:r>
              <a:rPr lang="pt-BR" dirty="0" smtClean="0"/>
              <a:t>(cont.)</a:t>
            </a:r>
          </a:p>
          <a:p>
            <a:pPr lvl="1" algn="just"/>
            <a:r>
              <a:rPr lang="pt-BR" sz="2800" dirty="0" smtClean="0"/>
              <a:t>Planilha de valores: demonstrativo do débito e projeção de valores para 30 dias subsequentes à data do requerimento</a:t>
            </a:r>
          </a:p>
          <a:p>
            <a:pPr lvl="2" algn="just"/>
            <a:r>
              <a:rPr lang="pt-BR" sz="2400" dirty="0" smtClean="0"/>
              <a:t>Débitos vencidos</a:t>
            </a:r>
          </a:p>
          <a:p>
            <a:pPr lvl="2" algn="just"/>
            <a:r>
              <a:rPr lang="pt-BR" sz="2400" dirty="0" smtClean="0"/>
              <a:t>Débitos vincendos até o pagamento</a:t>
            </a:r>
          </a:p>
          <a:p>
            <a:pPr lvl="2" algn="just"/>
            <a:r>
              <a:rPr lang="en-US" sz="2400" dirty="0" smtClean="0"/>
              <a:t>J</a:t>
            </a:r>
            <a:r>
              <a:rPr lang="pt-BR" sz="2400" dirty="0" err="1" smtClean="0"/>
              <a:t>uros</a:t>
            </a:r>
            <a:r>
              <a:rPr lang="pt-BR" sz="2400" dirty="0" smtClean="0"/>
              <a:t> convencionais</a:t>
            </a:r>
          </a:p>
          <a:p>
            <a:pPr lvl="2" algn="just"/>
            <a:r>
              <a:rPr lang="pt-BR" sz="2400" dirty="0" smtClean="0"/>
              <a:t>Penalidades e encargos contratuais</a:t>
            </a:r>
          </a:p>
          <a:p>
            <a:pPr lvl="2" algn="just"/>
            <a:r>
              <a:rPr lang="pt-BR" sz="2400" dirty="0" smtClean="0"/>
              <a:t>Encargos legais, inclusive tributos</a:t>
            </a:r>
          </a:p>
          <a:p>
            <a:pPr lvl="2" algn="just"/>
            <a:r>
              <a:rPr lang="en-US" sz="2400" dirty="0" smtClean="0"/>
              <a:t>C</a:t>
            </a:r>
            <a:r>
              <a:rPr lang="pt-BR" sz="2400" dirty="0" err="1" smtClean="0"/>
              <a:t>ontribuições</a:t>
            </a:r>
            <a:r>
              <a:rPr lang="pt-BR" sz="2400" dirty="0" smtClean="0"/>
              <a:t> condominiais</a:t>
            </a:r>
          </a:p>
          <a:p>
            <a:pPr lvl="2" algn="just"/>
            <a:endParaRPr lang="pt-BR" dirty="0" smtClean="0"/>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29271118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1368"/>
            <a:ext cx="7620000" cy="1107573"/>
          </a:xfrm>
        </p:spPr>
        <p:txBody>
          <a:bodyPr>
            <a:noAutofit/>
          </a:bodyPr>
          <a:lstStyle/>
          <a:p>
            <a:pPr algn="just"/>
            <a:r>
              <a:rPr lang="pt-BR" sz="3600" b="1" dirty="0">
                <a:solidFill>
                  <a:srgbClr val="AF0C0C"/>
                </a:solidFill>
              </a:rPr>
              <a:t>EFICIÊNCIA DO PROCEDIMENTO DE INTIMAÇÃO</a:t>
            </a:r>
            <a:endParaRPr lang="pt-BR" sz="3600" b="1" dirty="0">
              <a:solidFill>
                <a:srgbClr val="AF0C0C"/>
              </a:solidFill>
            </a:endParaRPr>
          </a:p>
        </p:txBody>
      </p:sp>
      <p:sp>
        <p:nvSpPr>
          <p:cNvPr id="3" name="Content Placeholder 2"/>
          <p:cNvSpPr>
            <a:spLocks noGrp="1"/>
          </p:cNvSpPr>
          <p:nvPr>
            <p:ph idx="1"/>
          </p:nvPr>
        </p:nvSpPr>
        <p:spPr>
          <a:xfrm>
            <a:off x="111960" y="2200284"/>
            <a:ext cx="8851718" cy="4657716"/>
          </a:xfrm>
        </p:spPr>
        <p:txBody>
          <a:bodyPr>
            <a:normAutofit/>
          </a:bodyPr>
          <a:lstStyle/>
          <a:p>
            <a:pPr algn="just"/>
            <a:r>
              <a:rPr lang="pt-BR" sz="3200" b="1" dirty="0" smtClean="0"/>
              <a:t>REQUERIMENTO </a:t>
            </a:r>
            <a:r>
              <a:rPr lang="pt-BR" dirty="0" smtClean="0"/>
              <a:t>(cont.)</a:t>
            </a:r>
            <a:endParaRPr lang="pt-BR" dirty="0" smtClean="0"/>
          </a:p>
          <a:p>
            <a:pPr lvl="1" algn="just"/>
            <a:r>
              <a:rPr lang="pt-BR" sz="2800" dirty="0" err="1" smtClean="0"/>
              <a:t>R</a:t>
            </a:r>
            <a:r>
              <a:rPr lang="en-US" sz="2800" dirty="0" smtClean="0"/>
              <a:t>e</a:t>
            </a:r>
            <a:r>
              <a:rPr lang="pt-BR" sz="2800" dirty="0" err="1" smtClean="0"/>
              <a:t>sponsabilidade</a:t>
            </a:r>
            <a:r>
              <a:rPr lang="pt-BR" sz="2800" dirty="0" smtClean="0"/>
              <a:t> do CREDOR FIDUCI</a:t>
            </a:r>
            <a:r>
              <a:rPr lang="pt-BR" sz="2800" dirty="0" smtClean="0"/>
              <a:t>ÁRIO apresentar ao Oficial do RI para fins de intimação:</a:t>
            </a:r>
          </a:p>
          <a:p>
            <a:pPr lvl="2" algn="just"/>
            <a:r>
              <a:rPr lang="pt-BR" sz="2400" dirty="0" smtClean="0"/>
              <a:t>Todos os endereços conhecidos para realização da intimação nos endereços fornecidos (mínimo: endereço do imóvel)</a:t>
            </a:r>
          </a:p>
          <a:p>
            <a:pPr lvl="3" algn="just"/>
            <a:r>
              <a:rPr lang="pt-BR" sz="2200" dirty="0" smtClean="0"/>
              <a:t>Pró atividade do Oficial </a:t>
            </a:r>
            <a:r>
              <a:rPr lang="pt-BR" sz="2200" dirty="0" smtClean="0"/>
              <a:t>para buscar localizar o devedor</a:t>
            </a:r>
            <a:endParaRPr lang="pt-BR" sz="2200" dirty="0"/>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364328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1368"/>
            <a:ext cx="7620000" cy="1107573"/>
          </a:xfrm>
        </p:spPr>
        <p:txBody>
          <a:bodyPr>
            <a:noAutofit/>
          </a:bodyPr>
          <a:lstStyle/>
          <a:p>
            <a:pPr algn="just"/>
            <a:r>
              <a:rPr lang="pt-BR" sz="3600" b="1" dirty="0">
                <a:solidFill>
                  <a:srgbClr val="AF0C0C"/>
                </a:solidFill>
              </a:rPr>
              <a:t>EFICIÊNCIA DO PROCEDIMENTO DE INTIMAÇÃO</a:t>
            </a:r>
            <a:endParaRPr lang="pt-BR" sz="3600" b="1" dirty="0">
              <a:solidFill>
                <a:srgbClr val="AF0C0C"/>
              </a:solidFill>
            </a:endParaRPr>
          </a:p>
        </p:txBody>
      </p:sp>
      <p:sp>
        <p:nvSpPr>
          <p:cNvPr id="3" name="Content Placeholder 2"/>
          <p:cNvSpPr>
            <a:spLocks noGrp="1"/>
          </p:cNvSpPr>
          <p:nvPr>
            <p:ph idx="1"/>
          </p:nvPr>
        </p:nvSpPr>
        <p:spPr>
          <a:xfrm>
            <a:off x="111960" y="2200284"/>
            <a:ext cx="8851718" cy="4657716"/>
          </a:xfrm>
        </p:spPr>
        <p:txBody>
          <a:bodyPr>
            <a:normAutofit/>
          </a:bodyPr>
          <a:lstStyle/>
          <a:p>
            <a:pPr algn="just"/>
            <a:r>
              <a:rPr lang="pt-BR" sz="3200" b="1" dirty="0" smtClean="0"/>
              <a:t>REQUERIMENTO </a:t>
            </a:r>
            <a:r>
              <a:rPr lang="pt-BR" dirty="0" smtClean="0"/>
              <a:t>(cont.)</a:t>
            </a:r>
            <a:endParaRPr lang="pt-BR" dirty="0" smtClean="0"/>
          </a:p>
          <a:p>
            <a:pPr lvl="1" algn="just"/>
            <a:r>
              <a:rPr lang="pt-BR" sz="2800" dirty="0" err="1" smtClean="0"/>
              <a:t>R</a:t>
            </a:r>
            <a:r>
              <a:rPr lang="en-US" sz="2800" dirty="0" smtClean="0"/>
              <a:t>e</a:t>
            </a:r>
            <a:r>
              <a:rPr lang="pt-BR" sz="2800" dirty="0" err="1" smtClean="0"/>
              <a:t>sponsabilidade</a:t>
            </a:r>
            <a:r>
              <a:rPr lang="pt-BR" sz="2800" dirty="0" smtClean="0"/>
              <a:t> do CREDOR FIDUCI</a:t>
            </a:r>
            <a:r>
              <a:rPr lang="pt-BR" sz="2800" dirty="0" smtClean="0"/>
              <a:t>ÁRIO apresentar ao Oficial do RI para fins de intimação:</a:t>
            </a:r>
          </a:p>
          <a:p>
            <a:pPr lvl="2" algn="just"/>
            <a:r>
              <a:rPr lang="pt-BR" sz="2400" dirty="0" smtClean="0"/>
              <a:t>Devedor fiduciário/garantidor pessoa jurídica</a:t>
            </a:r>
          </a:p>
          <a:p>
            <a:pPr lvl="3" algn="just"/>
            <a:r>
              <a:rPr lang="pt-BR" sz="2200" dirty="0" smtClean="0"/>
              <a:t>Última alteração do contrato social ou estatuto (ou Ata) e Certidão Simplificada da Junta Comercial ou certidão do RCPJ</a:t>
            </a:r>
          </a:p>
          <a:p>
            <a:pPr lvl="3" algn="just"/>
            <a:r>
              <a:rPr lang="pt-BR" sz="2200" dirty="0" smtClean="0"/>
              <a:t>Se representado por procuração, deve ser apresentada a procuração com poderes especiais. Se por instrumento público, dispensa item acima.</a:t>
            </a:r>
          </a:p>
          <a:p>
            <a:pPr lvl="3" algn="just"/>
            <a:endParaRPr lang="pt-BR" dirty="0"/>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32854270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1368"/>
            <a:ext cx="7620000" cy="1107573"/>
          </a:xfrm>
        </p:spPr>
        <p:txBody>
          <a:bodyPr>
            <a:noAutofit/>
          </a:bodyPr>
          <a:lstStyle/>
          <a:p>
            <a:pPr algn="just"/>
            <a:r>
              <a:rPr lang="pt-BR" sz="3600" b="1" dirty="0">
                <a:solidFill>
                  <a:srgbClr val="AF0C0C"/>
                </a:solidFill>
              </a:rPr>
              <a:t>EFICIÊNCIA DO PROCEDIMENTO DE INTIMAÇÃO</a:t>
            </a:r>
            <a:endParaRPr lang="pt-BR" sz="3600" b="1" dirty="0">
              <a:solidFill>
                <a:srgbClr val="AF0C0C"/>
              </a:solidFill>
            </a:endParaRPr>
          </a:p>
        </p:txBody>
      </p:sp>
      <p:sp>
        <p:nvSpPr>
          <p:cNvPr id="3" name="Content Placeholder 2"/>
          <p:cNvSpPr>
            <a:spLocks noGrp="1"/>
          </p:cNvSpPr>
          <p:nvPr>
            <p:ph idx="1"/>
          </p:nvPr>
        </p:nvSpPr>
        <p:spPr>
          <a:xfrm>
            <a:off x="111960" y="2200284"/>
            <a:ext cx="8876378" cy="4657716"/>
          </a:xfrm>
        </p:spPr>
        <p:txBody>
          <a:bodyPr>
            <a:normAutofit fontScale="92500" lnSpcReduction="10000"/>
          </a:bodyPr>
          <a:lstStyle/>
          <a:p>
            <a:pPr algn="just"/>
            <a:r>
              <a:rPr lang="x-none" sz="3200" b="1" dirty="0" smtClean="0"/>
              <a:t>FORMAS DE INTIMA</a:t>
            </a:r>
            <a:r>
              <a:rPr lang="x-none" sz="3200" b="1" dirty="0" smtClean="0"/>
              <a:t>ÇÃO </a:t>
            </a:r>
            <a:r>
              <a:rPr lang="mr-IN" sz="3200" b="1" dirty="0" smtClean="0"/>
              <a:t>–</a:t>
            </a:r>
            <a:r>
              <a:rPr lang="x-none" sz="3200" b="1" dirty="0" smtClean="0"/>
              <a:t> A CRITÉRIO DO REGISTRADOR DE IMÓVEIS</a:t>
            </a:r>
            <a:endParaRPr lang="x-none" dirty="0" smtClean="0"/>
          </a:p>
          <a:p>
            <a:pPr lvl="1" algn="just"/>
            <a:r>
              <a:rPr lang="x-none" sz="2800" dirty="0" smtClean="0"/>
              <a:t>Art. 26, § 3º, Lei nº 9.514/97</a:t>
            </a:r>
          </a:p>
          <a:p>
            <a:pPr lvl="1" algn="just"/>
            <a:r>
              <a:rPr lang="x-none" sz="2800" dirty="0" smtClean="0"/>
              <a:t>Art. 861, § 2º, Código de Normas/MG</a:t>
            </a:r>
          </a:p>
          <a:p>
            <a:pPr lvl="1" algn="just"/>
            <a:endParaRPr lang="x-none" sz="2800" dirty="0"/>
          </a:p>
          <a:p>
            <a:pPr lvl="1" algn="just"/>
            <a:r>
              <a:rPr lang="x-none" sz="2800" dirty="0" smtClean="0"/>
              <a:t>Diretamente pelo Oficial do RI ou preposto devidamente designado; </a:t>
            </a:r>
            <a:r>
              <a:rPr lang="x-none" sz="2800" b="1" u="sng" dirty="0" smtClean="0"/>
              <a:t>OU</a:t>
            </a:r>
            <a:endParaRPr lang="x-none" sz="2800" dirty="0" smtClean="0"/>
          </a:p>
          <a:p>
            <a:pPr lvl="1" algn="just"/>
            <a:r>
              <a:rPr lang="x-none" sz="2800" dirty="0" smtClean="0"/>
              <a:t>Por Oficial de Registro de Títulos e Documentos da Comarca da situação do imóvel  e/ou do domicílio de quem deva recebê-la; </a:t>
            </a:r>
            <a:r>
              <a:rPr lang="x-none" sz="2800" b="1" u="sng" dirty="0" smtClean="0"/>
              <a:t>OU</a:t>
            </a:r>
            <a:endParaRPr lang="x-none" sz="2800" dirty="0" smtClean="0"/>
          </a:p>
          <a:p>
            <a:pPr lvl="1" algn="just"/>
            <a:r>
              <a:rPr lang="x-none" sz="2800" dirty="0" smtClean="0"/>
              <a:t>Pelo Correio, com AR MÃO PRÓPRIA</a:t>
            </a:r>
            <a:endParaRPr lang="pt-BR" sz="2800" dirty="0"/>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14521820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951368"/>
            <a:ext cx="8185907" cy="860993"/>
          </a:xfrm>
        </p:spPr>
        <p:txBody>
          <a:bodyPr>
            <a:noAutofit/>
          </a:bodyPr>
          <a:lstStyle/>
          <a:p>
            <a:pPr algn="just"/>
            <a:r>
              <a:rPr lang="pt-BR" sz="3200" b="1" dirty="0">
                <a:solidFill>
                  <a:srgbClr val="AF0C0C"/>
                </a:solidFill>
              </a:rPr>
              <a:t>EFICIÊNCIA DO PROCEDIMENTO DE INTIMAÇÃO</a:t>
            </a:r>
            <a:endParaRPr lang="pt-BR" sz="3200" b="1" dirty="0">
              <a:solidFill>
                <a:srgbClr val="AF0C0C"/>
              </a:solidFill>
            </a:endParaRPr>
          </a:p>
        </p:txBody>
      </p:sp>
      <p:sp>
        <p:nvSpPr>
          <p:cNvPr id="3" name="Content Placeholder 2"/>
          <p:cNvSpPr>
            <a:spLocks noGrp="1"/>
          </p:cNvSpPr>
          <p:nvPr>
            <p:ph idx="1"/>
          </p:nvPr>
        </p:nvSpPr>
        <p:spPr>
          <a:xfrm>
            <a:off x="111959" y="1923322"/>
            <a:ext cx="8913367" cy="4934678"/>
          </a:xfrm>
        </p:spPr>
        <p:txBody>
          <a:bodyPr>
            <a:normAutofit lnSpcReduction="10000"/>
          </a:bodyPr>
          <a:lstStyle/>
          <a:p>
            <a:pPr algn="just"/>
            <a:r>
              <a:rPr lang="x-none" sz="3200" b="1" dirty="0" smtClean="0"/>
              <a:t>Questões procedimentais e efeitos</a:t>
            </a:r>
          </a:p>
          <a:p>
            <a:pPr lvl="1" algn="just"/>
            <a:r>
              <a:rPr lang="x-none" sz="2800" dirty="0" smtClean="0"/>
              <a:t>Vários endereços conhecidos: intimações sucessivas ou simultâneas </a:t>
            </a:r>
            <a:r>
              <a:rPr lang="mr-IN" sz="2800" dirty="0" smtClean="0"/>
              <a:t>–</a:t>
            </a:r>
            <a:r>
              <a:rPr lang="x-none" sz="2800" dirty="0" smtClean="0"/>
              <a:t> padronização</a:t>
            </a:r>
          </a:p>
          <a:p>
            <a:pPr lvl="1" algn="just"/>
            <a:endParaRPr lang="x-none" sz="2800" dirty="0" smtClean="0"/>
          </a:p>
          <a:p>
            <a:pPr lvl="1" algn="just"/>
            <a:r>
              <a:rPr lang="x-none" sz="2800" dirty="0" smtClean="0"/>
              <a:t>Pró-atividade do Oficial na tentativa de localizar o devedor fiduciante </a:t>
            </a:r>
          </a:p>
          <a:p>
            <a:pPr lvl="2" algn="just"/>
            <a:r>
              <a:rPr lang="x-none" sz="2400" dirty="0" smtClean="0"/>
              <a:t>A</a:t>
            </a:r>
            <a:r>
              <a:rPr lang="en-US" sz="2400" dirty="0" smtClean="0"/>
              <a:t>r</a:t>
            </a:r>
            <a:r>
              <a:rPr lang="x-none" sz="2400" dirty="0" smtClean="0"/>
              <a:t>t. 861, § 9º, CN/MG: </a:t>
            </a:r>
            <a:r>
              <a:rPr lang="pt-BR" sz="2400" i="1" dirty="0"/>
              <a:t>As intimações de devedor </a:t>
            </a:r>
            <a:r>
              <a:rPr lang="pt-BR" sz="2400" i="1" dirty="0" err="1"/>
              <a:t>fiduciante</a:t>
            </a:r>
            <a:r>
              <a:rPr lang="pt-BR" sz="2400" i="1" dirty="0"/>
              <a:t>, que não for encontrado nos endereços indicados pelo credor, deverão ser feitas mediante procura do interessado, no endereço de seu domicílio constante do contrato, e, ainda, no do respectivo imóvel, devendo o oficial obter tais dados nos registros da </a:t>
            </a:r>
            <a:r>
              <a:rPr lang="pt-BR" sz="2400" i="1" dirty="0" smtClean="0"/>
              <a:t>serventia.</a:t>
            </a:r>
            <a:endParaRPr lang="pt-BR" sz="2400" i="1" dirty="0"/>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31364579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2476"/>
            <a:ext cx="7620000" cy="1057724"/>
          </a:xfrm>
        </p:spPr>
        <p:txBody>
          <a:bodyPr>
            <a:normAutofit fontScale="90000"/>
          </a:bodyPr>
          <a:lstStyle/>
          <a:p>
            <a:r>
              <a:rPr lang="pt-BR" dirty="0" smtClean="0"/>
              <a:t/>
            </a:r>
            <a:br>
              <a:rPr lang="pt-BR" dirty="0" smtClean="0"/>
            </a:br>
            <a:r>
              <a:rPr lang="pt-BR" b="1" dirty="0" smtClean="0">
                <a:solidFill>
                  <a:schemeClr val="accent2">
                    <a:lumMod val="75000"/>
                    <a:lumOff val="25000"/>
                  </a:schemeClr>
                </a:solidFill>
              </a:rPr>
              <a:t>ALIENAÇÃO FIDUCIÁRIA</a:t>
            </a:r>
            <a:endParaRPr lang="pt-BR" b="1" dirty="0">
              <a:solidFill>
                <a:schemeClr val="accent2">
                  <a:lumMod val="75000"/>
                  <a:lumOff val="25000"/>
                </a:schemeClr>
              </a:solidFill>
            </a:endParaRPr>
          </a:p>
        </p:txBody>
      </p:sp>
      <p:sp>
        <p:nvSpPr>
          <p:cNvPr id="3" name="Content Placeholder 2"/>
          <p:cNvSpPr>
            <a:spLocks noGrp="1"/>
          </p:cNvSpPr>
          <p:nvPr>
            <p:ph idx="1"/>
          </p:nvPr>
        </p:nvSpPr>
        <p:spPr>
          <a:xfrm>
            <a:off x="86309" y="1788848"/>
            <a:ext cx="8606116" cy="4611951"/>
          </a:xfrm>
        </p:spPr>
        <p:txBody>
          <a:bodyPr>
            <a:normAutofit lnSpcReduction="10000"/>
          </a:bodyPr>
          <a:lstStyle/>
          <a:p>
            <a:pPr algn="just"/>
            <a:r>
              <a:rPr lang="pt-BR" sz="3200" dirty="0" smtClean="0"/>
              <a:t>Lei nº 9.514, de 20/11/1997.</a:t>
            </a:r>
          </a:p>
          <a:p>
            <a:pPr algn="just"/>
            <a:r>
              <a:rPr lang="pt-BR" sz="3200" dirty="0" smtClean="0"/>
              <a:t>Alterações pela Lei nº 13.465, de 11/07/2017.</a:t>
            </a:r>
          </a:p>
          <a:p>
            <a:pPr algn="just"/>
            <a:r>
              <a:rPr lang="pt-BR" sz="3200" dirty="0" err="1" smtClean="0"/>
              <a:t>Arts</a:t>
            </a:r>
            <a:r>
              <a:rPr lang="pt-BR" sz="3200" dirty="0" smtClean="0"/>
              <a:t>. 850 a 869, Provimento 260/CGJ/2013 (Código de Normas), com alterações pelos Provimentos 337, de 12/12/2016 e 345, de 05/09/2017.</a:t>
            </a:r>
          </a:p>
          <a:p>
            <a:pPr algn="just"/>
            <a:r>
              <a:rPr lang="pt-BR" sz="3200" dirty="0" err="1" smtClean="0"/>
              <a:t>R</a:t>
            </a:r>
            <a:r>
              <a:rPr lang="en-US" sz="3200" dirty="0" smtClean="0"/>
              <a:t>e</a:t>
            </a:r>
            <a:r>
              <a:rPr lang="pt-BR" sz="3200" dirty="0" err="1" smtClean="0"/>
              <a:t>gistro</a:t>
            </a:r>
            <a:r>
              <a:rPr lang="pt-BR" sz="3200" dirty="0" smtClean="0"/>
              <a:t> da Alienação Fiduciária no Livro 2.</a:t>
            </a:r>
          </a:p>
          <a:p>
            <a:pPr algn="just"/>
            <a:r>
              <a:rPr lang="pt-BR" sz="3200" dirty="0" smtClean="0"/>
              <a:t>Cobrança: art. </a:t>
            </a:r>
            <a:r>
              <a:rPr lang="en-US" sz="3200" dirty="0" smtClean="0"/>
              <a:t>A</a:t>
            </a:r>
            <a:r>
              <a:rPr lang="pt-BR" sz="3200" dirty="0" err="1" smtClean="0"/>
              <a:t>rt</a:t>
            </a:r>
            <a:r>
              <a:rPr lang="pt-BR" sz="3200" dirty="0" smtClean="0"/>
              <a:t>. 10, § 3º, IV, V e XI, da Lei E</a:t>
            </a:r>
            <a:r>
              <a:rPr lang="en-US" sz="3200" dirty="0" smtClean="0"/>
              <a:t>s</a:t>
            </a:r>
            <a:r>
              <a:rPr lang="pt-BR" sz="3200" dirty="0" err="1" smtClean="0"/>
              <a:t>tadual</a:t>
            </a:r>
            <a:r>
              <a:rPr lang="pt-BR" sz="3200" dirty="0" smtClean="0"/>
              <a:t> nº 15.424/04.</a:t>
            </a:r>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0"/>
            <a:ext cx="2620328" cy="713740"/>
          </a:xfrm>
          <a:prstGeom prst="rect">
            <a:avLst/>
          </a:prstGeom>
          <a:noFill/>
          <a:ln>
            <a:noFill/>
          </a:ln>
        </p:spPr>
      </p:pic>
    </p:spTree>
    <p:extLst>
      <p:ext uri="{BB962C8B-B14F-4D97-AF65-F5344CB8AC3E}">
        <p14:creationId xmlns:p14="http://schemas.microsoft.com/office/powerpoint/2010/main" val="4768370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951368"/>
            <a:ext cx="8185907" cy="860993"/>
          </a:xfrm>
        </p:spPr>
        <p:txBody>
          <a:bodyPr>
            <a:noAutofit/>
          </a:bodyPr>
          <a:lstStyle/>
          <a:p>
            <a:pPr algn="just"/>
            <a:r>
              <a:rPr lang="pt-BR" sz="3200" b="1" dirty="0">
                <a:solidFill>
                  <a:srgbClr val="AF0C0C"/>
                </a:solidFill>
              </a:rPr>
              <a:t>EFICIÊNCIA DO PROCEDIMENTO DE INTIMAÇÃO</a:t>
            </a:r>
            <a:endParaRPr lang="pt-BR" sz="3200" b="1" dirty="0">
              <a:solidFill>
                <a:srgbClr val="AF0C0C"/>
              </a:solidFill>
            </a:endParaRPr>
          </a:p>
        </p:txBody>
      </p:sp>
      <p:sp>
        <p:nvSpPr>
          <p:cNvPr id="3" name="Content Placeholder 2"/>
          <p:cNvSpPr>
            <a:spLocks noGrp="1"/>
          </p:cNvSpPr>
          <p:nvPr>
            <p:ph idx="1"/>
          </p:nvPr>
        </p:nvSpPr>
        <p:spPr>
          <a:xfrm>
            <a:off x="111959" y="1923322"/>
            <a:ext cx="8913367" cy="4934678"/>
          </a:xfrm>
        </p:spPr>
        <p:txBody>
          <a:bodyPr>
            <a:normAutofit/>
          </a:bodyPr>
          <a:lstStyle/>
          <a:p>
            <a:pPr algn="just"/>
            <a:r>
              <a:rPr lang="x-none" sz="3200" b="1" dirty="0" smtClean="0"/>
              <a:t>Questões procedimentais e efeitos</a:t>
            </a:r>
          </a:p>
          <a:p>
            <a:pPr lvl="1" algn="just"/>
            <a:r>
              <a:rPr lang="x-none" sz="2800" dirty="0" smtClean="0"/>
              <a:t>Intimação pessoal</a:t>
            </a:r>
          </a:p>
          <a:p>
            <a:pPr marL="274320" lvl="1" indent="0" algn="just">
              <a:buNone/>
            </a:pPr>
            <a:endParaRPr lang="x-none" sz="2800" dirty="0"/>
          </a:p>
          <a:p>
            <a:pPr lvl="1" algn="just"/>
            <a:r>
              <a:rPr lang="x-none" sz="2800" dirty="0" smtClean="0"/>
              <a:t>Intimação Ficta </a:t>
            </a:r>
            <a:r>
              <a:rPr lang="mr-IN" sz="2800" dirty="0" smtClean="0"/>
              <a:t>–</a:t>
            </a:r>
            <a:r>
              <a:rPr lang="x-none" sz="2800" dirty="0" smtClean="0"/>
              <a:t> CUIDADOS</a:t>
            </a:r>
          </a:p>
          <a:p>
            <a:pPr lvl="1" algn="just"/>
            <a:endParaRPr lang="x-none" sz="2800" dirty="0" smtClean="0"/>
          </a:p>
          <a:p>
            <a:pPr lvl="2" algn="just"/>
            <a:r>
              <a:rPr lang="x-none" sz="2400" b="1" u="sng" dirty="0" smtClean="0"/>
              <a:t>Hora certa</a:t>
            </a:r>
            <a:r>
              <a:rPr lang="x-none" sz="2400" dirty="0" smtClean="0"/>
              <a:t> </a:t>
            </a:r>
            <a:r>
              <a:rPr lang="mr-IN" sz="2400" dirty="0" smtClean="0"/>
              <a:t>–</a:t>
            </a:r>
            <a:r>
              <a:rPr lang="x-none" sz="2400" dirty="0" smtClean="0"/>
              <a:t> fundada suspeita de ocultação- § 3º-A, art. 26, Lei 9514/97</a:t>
            </a:r>
          </a:p>
          <a:p>
            <a:pPr lvl="2" algn="just"/>
            <a:endParaRPr lang="x-none" sz="2400" dirty="0" smtClean="0"/>
          </a:p>
          <a:p>
            <a:pPr lvl="2" algn="just"/>
            <a:r>
              <a:rPr lang="x-none" sz="2400" b="1" u="sng" dirty="0" smtClean="0"/>
              <a:t>Edital</a:t>
            </a:r>
            <a:r>
              <a:rPr lang="x-none" sz="2400" dirty="0" smtClean="0"/>
              <a:t> </a:t>
            </a:r>
            <a:r>
              <a:rPr lang="mr-IN" sz="2400" dirty="0" smtClean="0"/>
              <a:t>–</a:t>
            </a:r>
            <a:r>
              <a:rPr lang="x-none" sz="2400" dirty="0" smtClean="0"/>
              <a:t> local ignorado, incerto ou inacessível -§4º, art. 26, Lei 9514/97 </a:t>
            </a:r>
          </a:p>
          <a:p>
            <a:pPr marL="274320" lvl="1" indent="0" algn="just">
              <a:buNone/>
            </a:pPr>
            <a:endParaRPr lang="x-none" dirty="0"/>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40655609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951368"/>
            <a:ext cx="8185907" cy="860993"/>
          </a:xfrm>
        </p:spPr>
        <p:txBody>
          <a:bodyPr>
            <a:noAutofit/>
          </a:bodyPr>
          <a:lstStyle/>
          <a:p>
            <a:pPr algn="just"/>
            <a:r>
              <a:rPr lang="pt-BR" sz="3200" b="1" dirty="0">
                <a:solidFill>
                  <a:srgbClr val="AF0C0C"/>
                </a:solidFill>
              </a:rPr>
              <a:t>EFICIÊNCIA DO PROCEDIMENTO DE INTIMAÇÃO</a:t>
            </a:r>
            <a:endParaRPr lang="pt-BR" sz="3200" b="1" dirty="0">
              <a:solidFill>
                <a:srgbClr val="AF0C0C"/>
              </a:solidFill>
            </a:endParaRPr>
          </a:p>
        </p:txBody>
      </p:sp>
      <p:sp>
        <p:nvSpPr>
          <p:cNvPr id="3" name="Content Placeholder 2"/>
          <p:cNvSpPr>
            <a:spLocks noGrp="1"/>
          </p:cNvSpPr>
          <p:nvPr>
            <p:ph idx="1"/>
          </p:nvPr>
        </p:nvSpPr>
        <p:spPr>
          <a:xfrm>
            <a:off x="111959" y="1923322"/>
            <a:ext cx="8913367" cy="4934678"/>
          </a:xfrm>
        </p:spPr>
        <p:txBody>
          <a:bodyPr>
            <a:normAutofit lnSpcReduction="10000"/>
          </a:bodyPr>
          <a:lstStyle/>
          <a:p>
            <a:pPr algn="just"/>
            <a:r>
              <a:rPr lang="pt-BR" sz="2800" dirty="0"/>
              <a:t>PRENOTAÇÃO: prorrogada até o final do procedimento de intimação </a:t>
            </a:r>
            <a:r>
              <a:rPr lang="en-US" sz="2800" dirty="0"/>
              <a:t>–</a:t>
            </a:r>
            <a:r>
              <a:rPr lang="pt-BR" sz="2800" dirty="0"/>
              <a:t> art. 860, </a:t>
            </a:r>
            <a:r>
              <a:rPr lang="pt-BR" sz="2800" dirty="0" smtClean="0"/>
              <a:t>CN</a:t>
            </a:r>
          </a:p>
          <a:p>
            <a:pPr algn="just"/>
            <a:endParaRPr lang="pt-BR" dirty="0"/>
          </a:p>
          <a:p>
            <a:pPr algn="just"/>
            <a:r>
              <a:rPr lang="pt-BR" sz="2800" dirty="0" smtClean="0"/>
              <a:t>REQUISITOS DA INTIMA</a:t>
            </a:r>
            <a:r>
              <a:rPr lang="pt-BR" sz="2800" dirty="0" smtClean="0"/>
              <a:t>ÇÃO: art. 859, CN/MG</a:t>
            </a:r>
          </a:p>
          <a:p>
            <a:pPr algn="just"/>
            <a:endParaRPr lang="pt-BR" dirty="0"/>
          </a:p>
          <a:p>
            <a:pPr algn="just"/>
            <a:r>
              <a:rPr lang="pt-BR" sz="2800" dirty="0" smtClean="0"/>
              <a:t>CONTAGEM DO PRAZO</a:t>
            </a:r>
          </a:p>
          <a:p>
            <a:pPr lvl="2" algn="just"/>
            <a:r>
              <a:rPr lang="en-US" sz="2400" dirty="0" smtClean="0"/>
              <a:t>A</a:t>
            </a:r>
            <a:r>
              <a:rPr lang="pt-BR" sz="2400" dirty="0" err="1" smtClean="0"/>
              <a:t>rt</a:t>
            </a:r>
            <a:r>
              <a:rPr lang="pt-BR" sz="2400" dirty="0"/>
              <a:t>. 869, CN: exclui-se o dia do começo (da intimação) e inclui-se o dia do final. Se cair em dia não útil, prorroga-se para o próximo dia útil.</a:t>
            </a:r>
          </a:p>
          <a:p>
            <a:pPr lvl="2" algn="just"/>
            <a:r>
              <a:rPr lang="pt-BR" sz="2400" dirty="0"/>
              <a:t>CPC/2015, art. 219 </a:t>
            </a:r>
            <a:r>
              <a:rPr lang="en-US" sz="2400" dirty="0"/>
              <a:t>–</a:t>
            </a:r>
            <a:r>
              <a:rPr lang="pt-BR" sz="2400" dirty="0"/>
              <a:t> prazos processuais</a:t>
            </a:r>
            <a:endParaRPr lang="pt-BR" sz="2400" i="1" dirty="0"/>
          </a:p>
          <a:p>
            <a:pPr marL="662940" lvl="2" indent="0" algn="just">
              <a:buNone/>
            </a:pPr>
            <a:r>
              <a:rPr lang="pt-BR" sz="1400" i="1" dirty="0" smtClean="0"/>
              <a:t>Art</a:t>
            </a:r>
            <a:r>
              <a:rPr lang="pt-BR" sz="1400" i="1" dirty="0"/>
              <a:t>. 219. Na contagem de prazo em dias, estabelecido por lei ou pelo juiz, computar-se-ão somente os dias úteis.</a:t>
            </a:r>
            <a:endParaRPr lang="pt-BR" sz="1400" dirty="0"/>
          </a:p>
          <a:p>
            <a:pPr marL="662940" lvl="2" indent="0" algn="just">
              <a:buNone/>
            </a:pPr>
            <a:r>
              <a:rPr lang="pt-BR" sz="1400" i="1" dirty="0"/>
              <a:t>Parágrafo único. O disposto neste artigo aplica-se somente aos prazos processuais.</a:t>
            </a:r>
            <a:endParaRPr lang="pt-BR" sz="1400" dirty="0"/>
          </a:p>
          <a:p>
            <a:pPr algn="just"/>
            <a:endParaRPr lang="pt-BR" dirty="0" smtClean="0"/>
          </a:p>
          <a:p>
            <a:pPr algn="just"/>
            <a:endParaRPr lang="pt-BR" dirty="0"/>
          </a:p>
          <a:p>
            <a:pPr marL="274320" lvl="1" indent="0" algn="just">
              <a:buNone/>
            </a:pPr>
            <a:endParaRPr lang="x-none" dirty="0" smtClean="0"/>
          </a:p>
          <a:p>
            <a:pPr marL="274320" lvl="1" indent="0" algn="just">
              <a:buNone/>
            </a:pPr>
            <a:endParaRPr lang="x-none" dirty="0"/>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938753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1368"/>
            <a:ext cx="8309204" cy="1107573"/>
          </a:xfrm>
        </p:spPr>
        <p:txBody>
          <a:bodyPr>
            <a:noAutofit/>
          </a:bodyPr>
          <a:lstStyle/>
          <a:p>
            <a:pPr algn="just"/>
            <a:r>
              <a:rPr lang="pt-BR" sz="3600" b="1" dirty="0">
                <a:solidFill>
                  <a:srgbClr val="AF0C0C"/>
                </a:solidFill>
              </a:rPr>
              <a:t>EFICIÊNCIA DO PROCEDIMENTO DE INTIMAÇÃO</a:t>
            </a:r>
            <a:endParaRPr lang="pt-BR" sz="3600" b="1" dirty="0">
              <a:solidFill>
                <a:srgbClr val="AF0C0C"/>
              </a:solidFill>
            </a:endParaRPr>
          </a:p>
        </p:txBody>
      </p:sp>
      <p:sp>
        <p:nvSpPr>
          <p:cNvPr id="3" name="Content Placeholder 2"/>
          <p:cNvSpPr>
            <a:spLocks noGrp="1"/>
          </p:cNvSpPr>
          <p:nvPr>
            <p:ph idx="1"/>
          </p:nvPr>
        </p:nvSpPr>
        <p:spPr>
          <a:xfrm>
            <a:off x="111959" y="2200284"/>
            <a:ext cx="8888707" cy="4657716"/>
          </a:xfrm>
        </p:spPr>
        <p:txBody>
          <a:bodyPr>
            <a:normAutofit/>
          </a:bodyPr>
          <a:lstStyle/>
          <a:p>
            <a:pPr algn="just"/>
            <a:r>
              <a:rPr lang="pt-BR" sz="2800" dirty="0" smtClean="0"/>
              <a:t>DEVEDOR INTIMADO, MAS SEM PURGAR A MORA NO PRAZO LEGAL</a:t>
            </a:r>
          </a:p>
          <a:p>
            <a:pPr lvl="1" algn="just"/>
            <a:r>
              <a:rPr lang="pt-BR" sz="2400" dirty="0" smtClean="0"/>
              <a:t>Certidão expedida pelo registrador do transcurso do prazo </a:t>
            </a:r>
            <a:r>
              <a:rPr lang="pt-BR" sz="2400" i="1" dirty="0" smtClean="0"/>
              <a:t>in </a:t>
            </a:r>
            <a:r>
              <a:rPr lang="pt-BR" sz="2400" i="1" dirty="0" smtClean="0"/>
              <a:t>albis</a:t>
            </a:r>
          </a:p>
          <a:p>
            <a:pPr lvl="1" algn="just"/>
            <a:endParaRPr lang="pt-BR" sz="2400" dirty="0" smtClean="0"/>
          </a:p>
          <a:p>
            <a:pPr lvl="1" algn="just"/>
            <a:r>
              <a:rPr lang="pt-BR" sz="2400" dirty="0" smtClean="0"/>
              <a:t>Certidão por quesitos, por devedor/garantidor</a:t>
            </a:r>
          </a:p>
          <a:p>
            <a:pPr lvl="2" algn="just"/>
            <a:r>
              <a:rPr lang="pt-BR" sz="2200" dirty="0" smtClean="0"/>
              <a:t>Data</a:t>
            </a:r>
          </a:p>
          <a:p>
            <a:pPr lvl="2" algn="just"/>
            <a:r>
              <a:rPr lang="pt-BR" sz="2200" dirty="0" smtClean="0"/>
              <a:t>Alerta do prazo de </a:t>
            </a:r>
            <a:r>
              <a:rPr lang="pt-BR" sz="2200" u="sng" dirty="0" smtClean="0"/>
              <a:t>120 dias da expedição da certidão</a:t>
            </a:r>
            <a:r>
              <a:rPr lang="pt-BR" sz="2200" dirty="0" smtClean="0"/>
              <a:t> para realizar a consolidação da propriedade, conforme art. 865, § 2º, Código de Normas (</a:t>
            </a:r>
            <a:r>
              <a:rPr lang="pt-BR" sz="2200" dirty="0" err="1" smtClean="0"/>
              <a:t>Prov</a:t>
            </a:r>
            <a:r>
              <a:rPr lang="pt-BR" sz="2200" dirty="0" smtClean="0"/>
              <a:t> 306/2015)</a:t>
            </a:r>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2042338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1368"/>
            <a:ext cx="8309204" cy="1107573"/>
          </a:xfrm>
        </p:spPr>
        <p:txBody>
          <a:bodyPr>
            <a:noAutofit/>
          </a:bodyPr>
          <a:lstStyle/>
          <a:p>
            <a:pPr algn="just"/>
            <a:r>
              <a:rPr lang="pt-BR" sz="3600" b="1" dirty="0" smtClean="0">
                <a:solidFill>
                  <a:srgbClr val="AF0C0C"/>
                </a:solidFill>
              </a:rPr>
              <a:t>CONSOLIDA</a:t>
            </a:r>
            <a:r>
              <a:rPr lang="pt-BR" sz="3600" b="1" dirty="0" smtClean="0">
                <a:solidFill>
                  <a:srgbClr val="AF0C0C"/>
                </a:solidFill>
              </a:rPr>
              <a:t>ÇÃO</a:t>
            </a:r>
            <a:endParaRPr lang="pt-BR" sz="3600" b="1" dirty="0">
              <a:solidFill>
                <a:srgbClr val="AF0C0C"/>
              </a:solidFill>
            </a:endParaRPr>
          </a:p>
        </p:txBody>
      </p:sp>
      <p:sp>
        <p:nvSpPr>
          <p:cNvPr id="3" name="Content Placeholder 2"/>
          <p:cNvSpPr>
            <a:spLocks noGrp="1"/>
          </p:cNvSpPr>
          <p:nvPr>
            <p:ph idx="1"/>
          </p:nvPr>
        </p:nvSpPr>
        <p:spPr>
          <a:xfrm>
            <a:off x="111959" y="2200284"/>
            <a:ext cx="8888707" cy="4657716"/>
          </a:xfrm>
        </p:spPr>
        <p:txBody>
          <a:bodyPr>
            <a:normAutofit/>
          </a:bodyPr>
          <a:lstStyle/>
          <a:p>
            <a:pPr algn="just"/>
            <a:r>
              <a:rPr lang="pt-BR" sz="2800" dirty="0"/>
              <a:t>Requerimento do </a:t>
            </a:r>
            <a:r>
              <a:rPr lang="pt-BR" sz="2800" dirty="0" smtClean="0"/>
              <a:t>credor para </a:t>
            </a:r>
            <a:r>
              <a:rPr lang="pt-BR" sz="2800" dirty="0"/>
              <a:t>a AVERBAÇÃO*  da consolidação da propriedade fiduciária.</a:t>
            </a:r>
          </a:p>
          <a:p>
            <a:pPr lvl="1" algn="just"/>
            <a:r>
              <a:rPr lang="pt-BR" sz="2400" dirty="0"/>
              <a:t>Credor fiduciário pessoa jurídica</a:t>
            </a:r>
          </a:p>
          <a:p>
            <a:pPr lvl="2" algn="just"/>
            <a:r>
              <a:rPr lang="pt-BR" sz="2200" dirty="0"/>
              <a:t>Última alteração do contrato social ou estatuto (ou Ata) e Certidão Simplificada da Junta Comercial ou certidão do RCPJ</a:t>
            </a:r>
          </a:p>
          <a:p>
            <a:pPr lvl="2" algn="just"/>
            <a:r>
              <a:rPr lang="pt-BR" sz="2200" dirty="0"/>
              <a:t>Se representado por procuração, deve ser apresentada a procuração com poderes especiais. Se por instrumento público, dispensa item acima.</a:t>
            </a:r>
          </a:p>
          <a:p>
            <a:pPr lvl="2" algn="just"/>
            <a:r>
              <a:rPr lang="pt-BR" sz="2200" dirty="0"/>
              <a:t>* Cobrança pelo item 5 E da Tabela 4, maior valor, com base no art.10, § 3º, Lei Estadual nº 15.424/</a:t>
            </a:r>
            <a:r>
              <a:rPr lang="pt-BR" sz="2200" dirty="0" smtClean="0"/>
              <a:t>04</a:t>
            </a:r>
            <a:endParaRPr lang="pt-BR" sz="2200" dirty="0"/>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24037640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1368"/>
            <a:ext cx="8309204" cy="1107573"/>
          </a:xfrm>
        </p:spPr>
        <p:txBody>
          <a:bodyPr>
            <a:noAutofit/>
          </a:bodyPr>
          <a:lstStyle/>
          <a:p>
            <a:pPr algn="just"/>
            <a:r>
              <a:rPr lang="pt-BR" sz="3600" b="1" dirty="0" smtClean="0">
                <a:solidFill>
                  <a:srgbClr val="AF0C0C"/>
                </a:solidFill>
              </a:rPr>
              <a:t>CONSOLIDA</a:t>
            </a:r>
            <a:r>
              <a:rPr lang="pt-BR" sz="3600" b="1" dirty="0" smtClean="0">
                <a:solidFill>
                  <a:srgbClr val="AF0C0C"/>
                </a:solidFill>
              </a:rPr>
              <a:t>ÇÃO</a:t>
            </a:r>
            <a:endParaRPr lang="pt-BR" sz="3600" b="1" dirty="0">
              <a:solidFill>
                <a:srgbClr val="AF0C0C"/>
              </a:solidFill>
            </a:endParaRPr>
          </a:p>
        </p:txBody>
      </p:sp>
      <p:sp>
        <p:nvSpPr>
          <p:cNvPr id="3" name="Content Placeholder 2"/>
          <p:cNvSpPr>
            <a:spLocks noGrp="1"/>
          </p:cNvSpPr>
          <p:nvPr>
            <p:ph idx="1"/>
          </p:nvPr>
        </p:nvSpPr>
        <p:spPr>
          <a:xfrm>
            <a:off x="111959" y="2200284"/>
            <a:ext cx="8888707" cy="4657716"/>
          </a:xfrm>
        </p:spPr>
        <p:txBody>
          <a:bodyPr>
            <a:normAutofit/>
          </a:bodyPr>
          <a:lstStyle/>
          <a:p>
            <a:pPr algn="just"/>
            <a:r>
              <a:rPr lang="pt-BR" sz="2800" i="1" dirty="0" smtClean="0"/>
              <a:t>Certidão </a:t>
            </a:r>
            <a:r>
              <a:rPr lang="pt-BR" sz="2800" i="1" dirty="0"/>
              <a:t>expedida pelo Registro de Imóveis do não pagamento do débito após procedimento de intimação</a:t>
            </a:r>
            <a:r>
              <a:rPr lang="pt-BR" sz="2800" i="1" dirty="0" smtClean="0"/>
              <a:t>.</a:t>
            </a:r>
          </a:p>
          <a:p>
            <a:pPr algn="just"/>
            <a:endParaRPr lang="pt-BR" sz="2800" i="1" dirty="0"/>
          </a:p>
          <a:p>
            <a:pPr algn="just"/>
            <a:r>
              <a:rPr lang="pt-BR" sz="2800" dirty="0"/>
              <a:t>Guia de ITBI </a:t>
            </a:r>
            <a:r>
              <a:rPr lang="pt-BR" sz="2800" dirty="0" smtClean="0"/>
              <a:t>quitado</a:t>
            </a:r>
          </a:p>
          <a:p>
            <a:pPr algn="just"/>
            <a:endParaRPr lang="pt-BR" sz="2800" dirty="0" smtClean="0"/>
          </a:p>
          <a:p>
            <a:pPr algn="just"/>
            <a:r>
              <a:rPr lang="pt-BR" sz="2800" dirty="0" smtClean="0"/>
              <a:t>Comprovante de quita</a:t>
            </a:r>
            <a:r>
              <a:rPr lang="pt-BR" sz="2800" dirty="0" smtClean="0"/>
              <a:t>ção do laudêmio, em caso de enfiteuse</a:t>
            </a:r>
            <a:endParaRPr lang="pt-BR" sz="2800" dirty="0"/>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7564359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1368"/>
            <a:ext cx="8309204" cy="1107573"/>
          </a:xfrm>
        </p:spPr>
        <p:txBody>
          <a:bodyPr>
            <a:noAutofit/>
          </a:bodyPr>
          <a:lstStyle/>
          <a:p>
            <a:pPr algn="just"/>
            <a:r>
              <a:rPr lang="pt-BR" sz="3600" b="1" dirty="0" smtClean="0">
                <a:solidFill>
                  <a:srgbClr val="AF0C0C"/>
                </a:solidFill>
              </a:rPr>
              <a:t>CONSOLIDA</a:t>
            </a:r>
            <a:r>
              <a:rPr lang="pt-BR" sz="3600" b="1" dirty="0" smtClean="0">
                <a:solidFill>
                  <a:srgbClr val="AF0C0C"/>
                </a:solidFill>
              </a:rPr>
              <a:t>ÇÃO</a:t>
            </a:r>
            <a:endParaRPr lang="pt-BR" sz="3600" b="1" dirty="0">
              <a:solidFill>
                <a:srgbClr val="AF0C0C"/>
              </a:solidFill>
            </a:endParaRPr>
          </a:p>
        </p:txBody>
      </p:sp>
      <p:sp>
        <p:nvSpPr>
          <p:cNvPr id="3" name="Content Placeholder 2"/>
          <p:cNvSpPr>
            <a:spLocks noGrp="1"/>
          </p:cNvSpPr>
          <p:nvPr>
            <p:ph idx="1"/>
          </p:nvPr>
        </p:nvSpPr>
        <p:spPr>
          <a:xfrm>
            <a:off x="111959" y="2200284"/>
            <a:ext cx="8888707" cy="4657716"/>
          </a:xfrm>
        </p:spPr>
        <p:txBody>
          <a:bodyPr>
            <a:normAutofit/>
          </a:bodyPr>
          <a:lstStyle/>
          <a:p>
            <a:pPr marL="342900" lvl="2" algn="just">
              <a:buClr>
                <a:schemeClr val="accent1"/>
              </a:buClr>
            </a:pPr>
            <a:r>
              <a:rPr lang="pt-BR" sz="2800" dirty="0" smtClean="0"/>
              <a:t>Prazo </a:t>
            </a:r>
            <a:r>
              <a:rPr lang="pt-BR" sz="2800" dirty="0"/>
              <a:t>de 120 dias, a contar da emissão da certidão, para realizar a consolidação da propriedade, conforme art. 865, § 2º, Código de </a:t>
            </a:r>
            <a:r>
              <a:rPr lang="pt-BR" sz="2800" dirty="0" smtClean="0"/>
              <a:t>Normas/MG</a:t>
            </a:r>
          </a:p>
          <a:p>
            <a:pPr marL="342900" lvl="2" algn="just">
              <a:buClr>
                <a:schemeClr val="accent1"/>
              </a:buClr>
            </a:pPr>
            <a:endParaRPr lang="pt-BR" sz="2800" dirty="0" smtClean="0"/>
          </a:p>
          <a:p>
            <a:pPr marL="342900" lvl="2" algn="just">
              <a:buClr>
                <a:schemeClr val="accent1"/>
              </a:buClr>
            </a:pPr>
            <a:r>
              <a:rPr lang="pt-BR" sz="2800" dirty="0" smtClean="0"/>
              <a:t>Financiamentos Habitacionais </a:t>
            </a:r>
            <a:r>
              <a:rPr lang="mr-IN" sz="2800" dirty="0" smtClean="0"/>
              <a:t>–</a:t>
            </a:r>
            <a:r>
              <a:rPr lang="pt-BR" sz="2800" dirty="0" smtClean="0"/>
              <a:t> 30 dias depois do prazo de 15 dias para purgar a mora para poder fazer a consolida</a:t>
            </a:r>
            <a:r>
              <a:rPr lang="pt-BR" sz="2800" dirty="0" smtClean="0"/>
              <a:t>ção </a:t>
            </a:r>
            <a:r>
              <a:rPr lang="mr-IN" sz="2800" dirty="0" smtClean="0"/>
              <a:t>–</a:t>
            </a:r>
            <a:r>
              <a:rPr lang="pt-BR" sz="2800" dirty="0" smtClean="0"/>
              <a:t> art. 26-A, § 1º,  Lei nº 9.514/97</a:t>
            </a:r>
            <a:endParaRPr lang="pt-BR" sz="2800" dirty="0" smtClean="0"/>
          </a:p>
          <a:p>
            <a:pPr marL="342900" lvl="2" algn="just">
              <a:buClr>
                <a:schemeClr val="accent1"/>
              </a:buClr>
            </a:pPr>
            <a:endParaRPr lang="pt-BR" sz="2200" dirty="0"/>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16009119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1368"/>
            <a:ext cx="8309204" cy="1107573"/>
          </a:xfrm>
        </p:spPr>
        <p:txBody>
          <a:bodyPr>
            <a:noAutofit/>
          </a:bodyPr>
          <a:lstStyle/>
          <a:p>
            <a:pPr algn="just"/>
            <a:r>
              <a:rPr lang="pt-BR" sz="3600" b="1" dirty="0" smtClean="0">
                <a:solidFill>
                  <a:srgbClr val="AF0C0C"/>
                </a:solidFill>
              </a:rPr>
              <a:t>PURGA</a:t>
            </a:r>
            <a:r>
              <a:rPr lang="pt-BR" sz="3600" b="1" dirty="0" smtClean="0">
                <a:solidFill>
                  <a:srgbClr val="AF0C0C"/>
                </a:solidFill>
              </a:rPr>
              <a:t>ÇÃO DA MORA</a:t>
            </a:r>
            <a:endParaRPr lang="pt-BR" sz="3600" b="1" dirty="0">
              <a:solidFill>
                <a:srgbClr val="AF0C0C"/>
              </a:solidFill>
            </a:endParaRPr>
          </a:p>
        </p:txBody>
      </p:sp>
      <p:sp>
        <p:nvSpPr>
          <p:cNvPr id="3" name="Content Placeholder 2"/>
          <p:cNvSpPr>
            <a:spLocks noGrp="1"/>
          </p:cNvSpPr>
          <p:nvPr>
            <p:ph idx="1"/>
          </p:nvPr>
        </p:nvSpPr>
        <p:spPr>
          <a:xfrm>
            <a:off x="111959" y="2200284"/>
            <a:ext cx="8888707" cy="4657716"/>
          </a:xfrm>
        </p:spPr>
        <p:txBody>
          <a:bodyPr>
            <a:normAutofit fontScale="92500"/>
          </a:bodyPr>
          <a:lstStyle/>
          <a:p>
            <a:pPr marL="342900" lvl="2" algn="just">
              <a:buClr>
                <a:schemeClr val="accent1"/>
              </a:buClr>
            </a:pPr>
            <a:r>
              <a:rPr lang="pt-BR" sz="2800" dirty="0" smtClean="0"/>
              <a:t>ASPECTO TEMPORAL: </a:t>
            </a:r>
            <a:r>
              <a:rPr lang="pt-BR" sz="2800" b="1" dirty="0" smtClean="0"/>
              <a:t>somente </a:t>
            </a:r>
            <a:r>
              <a:rPr lang="pt-BR" sz="2800" dirty="0" smtClean="0"/>
              <a:t>antes da Consolida</a:t>
            </a:r>
            <a:r>
              <a:rPr lang="pt-BR" sz="2800" dirty="0" smtClean="0"/>
              <a:t>ção da propriedade fiduciária em nome do credor.</a:t>
            </a:r>
          </a:p>
          <a:p>
            <a:pPr marL="342900" lvl="2" algn="just">
              <a:buClr>
                <a:schemeClr val="accent1"/>
              </a:buClr>
            </a:pPr>
            <a:r>
              <a:rPr lang="pt-BR" sz="2800" dirty="0" smtClean="0"/>
              <a:t>PRAZO: </a:t>
            </a:r>
          </a:p>
          <a:p>
            <a:pPr marL="617220" lvl="3" algn="just"/>
            <a:r>
              <a:rPr lang="en-US" sz="2400" dirty="0" smtClean="0"/>
              <a:t>N</a:t>
            </a:r>
            <a:r>
              <a:rPr lang="pt-BR" sz="2400" dirty="0" smtClean="0"/>
              <a:t>os 15 dias da intimação em procedimento de execução extrajudicial processado no CRI;</a:t>
            </a:r>
          </a:p>
          <a:p>
            <a:pPr marL="617220" lvl="3" algn="just"/>
            <a:r>
              <a:rPr lang="pt-BR" sz="2400" dirty="0" smtClean="0"/>
              <a:t>Financiamentos Habitacionais: nos 15 dias da intimação + 30 dias após = 45 dias</a:t>
            </a:r>
          </a:p>
          <a:p>
            <a:pPr marL="800100" lvl="5" indent="0" algn="just">
              <a:buNone/>
            </a:pPr>
            <a:r>
              <a:rPr lang="pt-BR" sz="1700" dirty="0" smtClean="0"/>
              <a:t>Prazo de 30 dias para consolidar é PRAZO DE RETARDO  (Roberto Lúcio de Souza Pereira </a:t>
            </a:r>
            <a:r>
              <a:rPr lang="mr-IN" sz="1700" dirty="0" smtClean="0"/>
              <a:t>–</a:t>
            </a:r>
            <a:r>
              <a:rPr lang="pt-BR" sz="1700" dirty="0" smtClean="0"/>
              <a:t> 6º RI Recife)</a:t>
            </a:r>
            <a:endParaRPr lang="pt-BR" sz="1700" dirty="0"/>
          </a:p>
          <a:p>
            <a:pPr marL="342900" lvl="2" algn="just"/>
            <a:r>
              <a:rPr lang="pt-BR" sz="2800" dirty="0" smtClean="0"/>
              <a:t>Consolidação ainda não requerida pelo credor </a:t>
            </a:r>
            <a:r>
              <a:rPr lang="mr-IN" sz="2800" dirty="0" smtClean="0"/>
              <a:t>–</a:t>
            </a:r>
            <a:r>
              <a:rPr lang="pt-BR" sz="2800" dirty="0" smtClean="0"/>
              <a:t> admissível purgação da mora fora dos prazos acima?</a:t>
            </a:r>
          </a:p>
          <a:p>
            <a:pPr marL="160020" lvl="2" indent="0" algn="just">
              <a:buNone/>
            </a:pPr>
            <a:endParaRPr lang="pt-BR" sz="2000" dirty="0" smtClean="0"/>
          </a:p>
          <a:p>
            <a:pPr marL="617220" lvl="3" algn="just"/>
            <a:endParaRPr lang="pt-BR" sz="2000" dirty="0" smtClean="0"/>
          </a:p>
          <a:p>
            <a:pPr marL="160020" lvl="2" indent="0" algn="just">
              <a:buClr>
                <a:schemeClr val="accent1"/>
              </a:buClr>
              <a:buNone/>
            </a:pPr>
            <a:endParaRPr lang="pt-BR" sz="2200" dirty="0"/>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23665954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1368"/>
            <a:ext cx="8309204" cy="1107573"/>
          </a:xfrm>
        </p:spPr>
        <p:txBody>
          <a:bodyPr>
            <a:noAutofit/>
          </a:bodyPr>
          <a:lstStyle/>
          <a:p>
            <a:pPr algn="just"/>
            <a:r>
              <a:rPr lang="pt-BR" sz="3600" b="1" dirty="0" smtClean="0">
                <a:solidFill>
                  <a:srgbClr val="AF0C0C"/>
                </a:solidFill>
              </a:rPr>
              <a:t>PURGA</a:t>
            </a:r>
            <a:r>
              <a:rPr lang="pt-BR" sz="3600" b="1" dirty="0" smtClean="0">
                <a:solidFill>
                  <a:srgbClr val="AF0C0C"/>
                </a:solidFill>
              </a:rPr>
              <a:t>ÇÃO DA MORA</a:t>
            </a:r>
            <a:endParaRPr lang="pt-BR" sz="3600" b="1" dirty="0">
              <a:solidFill>
                <a:srgbClr val="AF0C0C"/>
              </a:solidFill>
            </a:endParaRPr>
          </a:p>
        </p:txBody>
      </p:sp>
      <p:sp>
        <p:nvSpPr>
          <p:cNvPr id="3" name="Content Placeholder 2"/>
          <p:cNvSpPr>
            <a:spLocks noGrp="1"/>
          </p:cNvSpPr>
          <p:nvPr>
            <p:ph idx="1"/>
          </p:nvPr>
        </p:nvSpPr>
        <p:spPr>
          <a:xfrm>
            <a:off x="111959" y="2200284"/>
            <a:ext cx="8888707" cy="4657716"/>
          </a:xfrm>
        </p:spPr>
        <p:txBody>
          <a:bodyPr>
            <a:normAutofit lnSpcReduction="10000"/>
          </a:bodyPr>
          <a:lstStyle/>
          <a:p>
            <a:pPr marL="502920" lvl="2" indent="-342900" algn="just"/>
            <a:r>
              <a:rPr lang="pt-BR" sz="3200" b="1" dirty="0" smtClean="0"/>
              <a:t>PURGAÇÃO DA MORA APÓS A CONSOLIDAÇÃO</a:t>
            </a:r>
          </a:p>
          <a:p>
            <a:pPr marL="502920" lvl="2" indent="-342900" algn="just"/>
            <a:endParaRPr lang="pt-BR" sz="2000" dirty="0" smtClean="0"/>
          </a:p>
          <a:p>
            <a:pPr marL="617220" lvl="3" algn="just"/>
            <a:r>
              <a:rPr lang="pt-BR" sz="2800" dirty="0" smtClean="0"/>
              <a:t>DECRETO-LEI 70/1966, art. 34</a:t>
            </a:r>
          </a:p>
          <a:p>
            <a:pPr marL="434340" lvl="3" indent="0" algn="just">
              <a:buNone/>
            </a:pPr>
            <a:endParaRPr lang="pt-BR" sz="2000" dirty="0" smtClean="0"/>
          </a:p>
          <a:p>
            <a:pPr marL="800100" lvl="4" algn="just"/>
            <a:r>
              <a:rPr lang="pt-BR" sz="2400" i="1" dirty="0" smtClean="0"/>
              <a:t>Para cr</a:t>
            </a:r>
            <a:r>
              <a:rPr lang="pt-BR" sz="2400" i="1" dirty="0" smtClean="0"/>
              <a:t>éditos hipotecários, admite-se a purgação da mora até a data da arrematação do imóvel</a:t>
            </a:r>
            <a:r>
              <a:rPr lang="pt-BR" sz="2400" dirty="0" smtClean="0"/>
              <a:t>.</a:t>
            </a:r>
            <a:endParaRPr lang="pt-BR" sz="2400" dirty="0" smtClean="0"/>
          </a:p>
          <a:p>
            <a:pPr marL="800100" lvl="4" algn="just"/>
            <a:r>
              <a:rPr lang="pt-BR" sz="2400" dirty="0" smtClean="0"/>
              <a:t>Aplica</a:t>
            </a:r>
            <a:r>
              <a:rPr lang="pt-BR" sz="2400" dirty="0" smtClean="0"/>
              <a:t>ção subsidiária na Alienação Fiduciária? NÃO</a:t>
            </a:r>
          </a:p>
          <a:p>
            <a:pPr marL="982980" lvl="5" algn="just"/>
            <a:r>
              <a:rPr lang="pt-BR" sz="2200" dirty="0" smtClean="0"/>
              <a:t>Art. 39, II, Lei nº 9.514/97 (</a:t>
            </a:r>
            <a:r>
              <a:rPr lang="pt-BR" sz="2200" i="1" dirty="0"/>
              <a:t>II - aplicam-se as disposições </a:t>
            </a:r>
            <a:r>
              <a:rPr lang="pt-BR" sz="2200" i="1" dirty="0" smtClean="0"/>
              <a:t>dos </a:t>
            </a:r>
            <a:r>
              <a:rPr lang="pt-BR" sz="2200" i="1" dirty="0" err="1" smtClean="0"/>
              <a:t>arts</a:t>
            </a:r>
            <a:r>
              <a:rPr lang="pt-BR" sz="2200" i="1" dirty="0" smtClean="0"/>
              <a:t>. 29</a:t>
            </a:r>
            <a:r>
              <a:rPr lang="pt-BR" sz="2200" i="1" dirty="0"/>
              <a:t> a 41 </a:t>
            </a:r>
            <a:r>
              <a:rPr lang="pt-BR" sz="2200" i="1" dirty="0" smtClean="0"/>
              <a:t>do Decreto-Lei nº 70, de 21 de novembro de 1966,</a:t>
            </a:r>
            <a:r>
              <a:rPr lang="pt-BR" sz="2200" i="1" dirty="0"/>
              <a:t> </a:t>
            </a:r>
            <a:r>
              <a:rPr lang="pt-BR" sz="2200" i="1" dirty="0" smtClean="0"/>
              <a:t>exclusivamente </a:t>
            </a:r>
            <a:r>
              <a:rPr lang="pt-BR" sz="2200" i="1" dirty="0"/>
              <a:t>aos procedimentos de execução de créditos garantidos </a:t>
            </a:r>
            <a:r>
              <a:rPr lang="pt-BR" sz="2200" i="1" dirty="0" smtClean="0"/>
              <a:t>por hipoteca</a:t>
            </a:r>
            <a:r>
              <a:rPr lang="pt-BR" sz="2200" dirty="0" smtClean="0"/>
              <a:t>.)</a:t>
            </a:r>
            <a:r>
              <a:rPr lang="pt-BR" sz="2200" dirty="0"/>
              <a:t>      </a:t>
            </a:r>
            <a:endParaRPr lang="pt-BR" sz="2200" dirty="0"/>
          </a:p>
          <a:p>
            <a:pPr marL="617220" lvl="3" algn="just"/>
            <a:endParaRPr lang="pt-BR" sz="2000" dirty="0" smtClean="0"/>
          </a:p>
          <a:p>
            <a:pPr marL="160020" lvl="2" indent="0" algn="just">
              <a:buClr>
                <a:schemeClr val="accent1"/>
              </a:buClr>
              <a:buNone/>
            </a:pPr>
            <a:endParaRPr lang="pt-BR" sz="2200" dirty="0"/>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37189694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1368"/>
            <a:ext cx="8309204" cy="1107573"/>
          </a:xfrm>
        </p:spPr>
        <p:txBody>
          <a:bodyPr>
            <a:noAutofit/>
          </a:bodyPr>
          <a:lstStyle/>
          <a:p>
            <a:pPr algn="just"/>
            <a:r>
              <a:rPr lang="pt-BR" sz="3600" b="1" dirty="0" smtClean="0">
                <a:solidFill>
                  <a:srgbClr val="AF0C0C"/>
                </a:solidFill>
              </a:rPr>
              <a:t>PURGA</a:t>
            </a:r>
            <a:r>
              <a:rPr lang="pt-BR" sz="3600" b="1" dirty="0" smtClean="0">
                <a:solidFill>
                  <a:srgbClr val="AF0C0C"/>
                </a:solidFill>
              </a:rPr>
              <a:t>ÇÃO DA MORA</a:t>
            </a:r>
            <a:endParaRPr lang="pt-BR" sz="3600" b="1" dirty="0">
              <a:solidFill>
                <a:srgbClr val="AF0C0C"/>
              </a:solidFill>
            </a:endParaRPr>
          </a:p>
        </p:txBody>
      </p:sp>
      <p:sp>
        <p:nvSpPr>
          <p:cNvPr id="3" name="Content Placeholder 2"/>
          <p:cNvSpPr>
            <a:spLocks noGrp="1"/>
          </p:cNvSpPr>
          <p:nvPr>
            <p:ph idx="1"/>
          </p:nvPr>
        </p:nvSpPr>
        <p:spPr>
          <a:xfrm>
            <a:off x="111959" y="1898664"/>
            <a:ext cx="8888707" cy="4959336"/>
          </a:xfrm>
        </p:spPr>
        <p:txBody>
          <a:bodyPr>
            <a:normAutofit/>
          </a:bodyPr>
          <a:lstStyle/>
          <a:p>
            <a:pPr marL="502920" lvl="2" indent="-342900" algn="just"/>
            <a:r>
              <a:rPr lang="pt-BR" sz="3200" b="1" dirty="0" smtClean="0"/>
              <a:t>PURGAÇÃO DA MORA APÓS A CONSOLIDAÇÃO</a:t>
            </a:r>
            <a:endParaRPr lang="pt-BR" sz="3200" dirty="0" smtClean="0"/>
          </a:p>
          <a:p>
            <a:pPr marL="617220" lvl="3" algn="just"/>
            <a:r>
              <a:rPr lang="pt-BR" sz="2800" dirty="0" smtClean="0"/>
              <a:t>Direito de preferência conferido ao devedor em arrematar o bem em leilão </a:t>
            </a:r>
            <a:r>
              <a:rPr lang="mr-IN" sz="2800" dirty="0" smtClean="0"/>
              <a:t>–</a:t>
            </a:r>
            <a:r>
              <a:rPr lang="pt-BR" sz="2800" dirty="0" smtClean="0"/>
              <a:t> art. 27, §2º-B, Lei nº 9.514/97.</a:t>
            </a:r>
          </a:p>
          <a:p>
            <a:pPr marL="982980" lvl="5" algn="just"/>
            <a:r>
              <a:rPr lang="pt-BR" sz="2400" dirty="0" smtClean="0"/>
              <a:t>Como o devedor vai exercer direito preferência? Tem que saber as datas dos leilões.</a:t>
            </a:r>
          </a:p>
          <a:p>
            <a:pPr marL="982980" lvl="5" algn="just"/>
            <a:r>
              <a:rPr lang="pt-BR" sz="2400" dirty="0" err="1" smtClean="0"/>
              <a:t>Obriagatoriedade</a:t>
            </a:r>
            <a:r>
              <a:rPr lang="pt-BR" sz="2400" dirty="0" smtClean="0"/>
              <a:t> do credor em comunicar o devedor, mesmo por meio eletrônico, dos dias, horários e locais de realização dos leilões </a:t>
            </a:r>
            <a:r>
              <a:rPr lang="mr-IN" sz="2400" dirty="0" smtClean="0"/>
              <a:t>–</a:t>
            </a:r>
            <a:r>
              <a:rPr lang="pt-BR" sz="2400" dirty="0" smtClean="0"/>
              <a:t> art. 27, § 2º-A, Lei nº 9.514/97.</a:t>
            </a:r>
          </a:p>
          <a:p>
            <a:pPr marL="800100" lvl="4" algn="just"/>
            <a:endParaRPr lang="pt-BR" sz="1800" dirty="0"/>
          </a:p>
          <a:p>
            <a:pPr marL="617220" lvl="3" algn="just"/>
            <a:endParaRPr lang="pt-BR" sz="2000" dirty="0" smtClean="0"/>
          </a:p>
          <a:p>
            <a:pPr marL="160020" lvl="2" indent="0" algn="just">
              <a:buClr>
                <a:schemeClr val="accent1"/>
              </a:buClr>
              <a:buNone/>
            </a:pPr>
            <a:endParaRPr lang="pt-BR" sz="2200" dirty="0"/>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41296961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1368"/>
            <a:ext cx="8309204" cy="1107573"/>
          </a:xfrm>
        </p:spPr>
        <p:txBody>
          <a:bodyPr>
            <a:noAutofit/>
          </a:bodyPr>
          <a:lstStyle/>
          <a:p>
            <a:pPr algn="just"/>
            <a:r>
              <a:rPr lang="pt-BR" sz="3600" b="1" dirty="0" smtClean="0">
                <a:solidFill>
                  <a:srgbClr val="AF0C0C"/>
                </a:solidFill>
              </a:rPr>
              <a:t>PACTO MARCIANO NA ALIENA</a:t>
            </a:r>
            <a:r>
              <a:rPr lang="pt-BR" sz="3600" b="1" dirty="0" smtClean="0">
                <a:solidFill>
                  <a:srgbClr val="AF0C0C"/>
                </a:solidFill>
              </a:rPr>
              <a:t>ÇÃO FIDUCIÁRIA</a:t>
            </a:r>
            <a:endParaRPr lang="pt-BR" sz="3600" b="1" dirty="0">
              <a:solidFill>
                <a:srgbClr val="AF0C0C"/>
              </a:solidFill>
            </a:endParaRPr>
          </a:p>
        </p:txBody>
      </p:sp>
      <p:sp>
        <p:nvSpPr>
          <p:cNvPr id="3" name="Content Placeholder 2"/>
          <p:cNvSpPr>
            <a:spLocks noGrp="1"/>
          </p:cNvSpPr>
          <p:nvPr>
            <p:ph idx="1"/>
          </p:nvPr>
        </p:nvSpPr>
        <p:spPr>
          <a:xfrm>
            <a:off x="111959" y="2200284"/>
            <a:ext cx="8888707" cy="4657716"/>
          </a:xfrm>
        </p:spPr>
        <p:txBody>
          <a:bodyPr>
            <a:normAutofit/>
          </a:bodyPr>
          <a:lstStyle/>
          <a:p>
            <a:pPr marL="228600" lvl="1" indent="-342900" algn="just"/>
            <a:r>
              <a:rPr lang="pt-BR" sz="3200" b="1" dirty="0" smtClean="0"/>
              <a:t>PACTO COMISS</a:t>
            </a:r>
            <a:r>
              <a:rPr lang="pt-BR" sz="3200" b="1" dirty="0" smtClean="0"/>
              <a:t>ÓRIO</a:t>
            </a:r>
          </a:p>
          <a:p>
            <a:pPr marL="502920" lvl="2" indent="-342900" algn="just"/>
            <a:r>
              <a:rPr lang="pt-BR" sz="2800" dirty="0" smtClean="0"/>
              <a:t>Cláusula contratual que </a:t>
            </a:r>
            <a:r>
              <a:rPr lang="pt-BR" sz="2800" dirty="0"/>
              <a:t>permite a transferência definitiva do bem objeto da garantia para o credor, em caso de inadimplemento, pelo saldo </a:t>
            </a:r>
            <a:r>
              <a:rPr lang="pt-BR" sz="2800" dirty="0" smtClean="0"/>
              <a:t>devedor.</a:t>
            </a:r>
          </a:p>
          <a:p>
            <a:pPr marL="502920" lvl="2" indent="-342900" algn="just"/>
            <a:r>
              <a:rPr lang="pt-BR" sz="2800" dirty="0" smtClean="0"/>
              <a:t>Veda</a:t>
            </a:r>
            <a:r>
              <a:rPr lang="pt-BR" sz="2800" dirty="0" smtClean="0"/>
              <a:t>ção expressa no ordenamento jurídico pátrio: </a:t>
            </a:r>
          </a:p>
          <a:p>
            <a:pPr lvl="2" algn="just"/>
            <a:r>
              <a:rPr lang="pt-BR" sz="2200" b="1" i="1" dirty="0" smtClean="0"/>
              <a:t>CC, art</a:t>
            </a:r>
            <a:r>
              <a:rPr lang="pt-BR" sz="2200" b="1" i="1" dirty="0"/>
              <a:t>. 1.365</a:t>
            </a:r>
            <a:r>
              <a:rPr lang="pt-BR" sz="2200" i="1" dirty="0"/>
              <a:t>. É nula a cláusula que autoriza o proprietário fiduciário a ficar com a coisa alienada em garantia, se a dívida não for paga no </a:t>
            </a:r>
            <a:r>
              <a:rPr lang="pt-BR" sz="2200" i="1" dirty="0" smtClean="0"/>
              <a:t>vencimento.</a:t>
            </a:r>
          </a:p>
          <a:p>
            <a:pPr lvl="2" algn="just"/>
            <a:r>
              <a:rPr lang="pt-BR" sz="2200" b="1" i="1" dirty="0" smtClean="0"/>
              <a:t>CC, art</a:t>
            </a:r>
            <a:r>
              <a:rPr lang="pt-BR" sz="2200" b="1" i="1" dirty="0"/>
              <a:t>. 1.428</a:t>
            </a:r>
            <a:r>
              <a:rPr lang="pt-BR" sz="2200" i="1" dirty="0"/>
              <a:t>. É nula a cláusula que autoriza o credor pignoratício, anticrético ou hipotecário a ficar com o objeto da garantia, se a dívida não for paga no vencimento</a:t>
            </a:r>
            <a:r>
              <a:rPr lang="pt-BR" sz="2200" i="1" dirty="0" smtClean="0"/>
              <a:t>.</a:t>
            </a:r>
            <a:endParaRPr lang="pt-BR" sz="2200" i="1" dirty="0"/>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4143769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AF0C0C"/>
                </a:solidFill>
              </a:rPr>
              <a:t>F</a:t>
            </a:r>
            <a:r>
              <a:rPr lang="pt-BR" b="1" dirty="0" smtClean="0">
                <a:solidFill>
                  <a:srgbClr val="AF0C0C"/>
                </a:solidFill>
              </a:rPr>
              <a:t>ORMA DO TÍTULO</a:t>
            </a:r>
            <a:endParaRPr lang="pt-BR" b="1" dirty="0">
              <a:solidFill>
                <a:srgbClr val="AF0C0C"/>
              </a:solidFill>
            </a:endParaRPr>
          </a:p>
        </p:txBody>
      </p:sp>
      <p:sp>
        <p:nvSpPr>
          <p:cNvPr id="3" name="Content Placeholder 2"/>
          <p:cNvSpPr>
            <a:spLocks noGrp="1"/>
          </p:cNvSpPr>
          <p:nvPr>
            <p:ph idx="1"/>
          </p:nvPr>
        </p:nvSpPr>
        <p:spPr/>
        <p:txBody>
          <a:bodyPr>
            <a:normAutofit lnSpcReduction="10000"/>
          </a:bodyPr>
          <a:lstStyle/>
          <a:p>
            <a:pPr marL="0" indent="0" algn="just">
              <a:buNone/>
            </a:pPr>
            <a:r>
              <a:rPr lang="pt-BR" sz="3200" b="1" dirty="0" smtClean="0"/>
              <a:t>CÓDIGO DE NORMAS</a:t>
            </a:r>
          </a:p>
          <a:p>
            <a:pPr marL="0" indent="0" algn="just">
              <a:buNone/>
            </a:pPr>
            <a:endParaRPr lang="pt-BR" b="1" dirty="0" smtClean="0"/>
          </a:p>
          <a:p>
            <a:pPr marL="0" indent="0" algn="just">
              <a:buNone/>
            </a:pPr>
            <a:r>
              <a:rPr lang="pt-BR" sz="2800" b="1" dirty="0" smtClean="0"/>
              <a:t>Art</a:t>
            </a:r>
            <a:r>
              <a:rPr lang="pt-BR" sz="2800" b="1" dirty="0"/>
              <a:t>. 852</a:t>
            </a:r>
            <a:r>
              <a:rPr lang="pt-BR" sz="2800" dirty="0"/>
              <a:t>. Os atos e contratos relativos à alienação fiduciária de bens imóveis e negócios conexos poderão ser celebrados por escritura pública </a:t>
            </a:r>
            <a:r>
              <a:rPr lang="pt-BR" sz="2800" u="sng" dirty="0"/>
              <a:t>ou instrumento particular, desde que, neste último caso, seja celebrado por entidade integrante do Sistema de Financiamento Imobiliário - SFI ou por Cooperativas de Crédito</a:t>
            </a:r>
            <a:r>
              <a:rPr lang="pt-BR" sz="2800" dirty="0"/>
              <a:t>. (</a:t>
            </a:r>
            <a:r>
              <a:rPr lang="pt-BR" sz="2800" b="1" i="1" dirty="0"/>
              <a:t>Art. 852 com redação determinada pelo Provimento nº 345, de 5 de setembro de 2017</a:t>
            </a:r>
            <a:r>
              <a:rPr lang="pt-BR" sz="2800" dirty="0"/>
              <a:t>)</a:t>
            </a:r>
          </a:p>
          <a:p>
            <a:endParaRPr lang="pt-BR" dirty="0"/>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0"/>
            <a:ext cx="2620328" cy="713740"/>
          </a:xfrm>
          <a:prstGeom prst="rect">
            <a:avLst/>
          </a:prstGeom>
          <a:noFill/>
          <a:ln>
            <a:noFill/>
          </a:ln>
        </p:spPr>
      </p:pic>
    </p:spTree>
    <p:extLst>
      <p:ext uri="{BB962C8B-B14F-4D97-AF65-F5344CB8AC3E}">
        <p14:creationId xmlns:p14="http://schemas.microsoft.com/office/powerpoint/2010/main" val="17010517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1368"/>
            <a:ext cx="8309204" cy="1107573"/>
          </a:xfrm>
        </p:spPr>
        <p:txBody>
          <a:bodyPr>
            <a:noAutofit/>
          </a:bodyPr>
          <a:lstStyle/>
          <a:p>
            <a:pPr algn="just"/>
            <a:r>
              <a:rPr lang="pt-BR" sz="3600" b="1" dirty="0" smtClean="0">
                <a:solidFill>
                  <a:srgbClr val="AF0C0C"/>
                </a:solidFill>
              </a:rPr>
              <a:t>PACTO MARCIANO NA ALIENA</a:t>
            </a:r>
            <a:r>
              <a:rPr lang="pt-BR" sz="3600" b="1" dirty="0" smtClean="0">
                <a:solidFill>
                  <a:srgbClr val="AF0C0C"/>
                </a:solidFill>
              </a:rPr>
              <a:t>ÇÃO FIDUCIÁRIA</a:t>
            </a:r>
            <a:endParaRPr lang="pt-BR" sz="3600" b="1" dirty="0">
              <a:solidFill>
                <a:srgbClr val="AF0C0C"/>
              </a:solidFill>
            </a:endParaRPr>
          </a:p>
        </p:txBody>
      </p:sp>
      <p:sp>
        <p:nvSpPr>
          <p:cNvPr id="3" name="Content Placeholder 2"/>
          <p:cNvSpPr>
            <a:spLocks noGrp="1"/>
          </p:cNvSpPr>
          <p:nvPr>
            <p:ph idx="1"/>
          </p:nvPr>
        </p:nvSpPr>
        <p:spPr>
          <a:xfrm>
            <a:off x="111959" y="2200284"/>
            <a:ext cx="8888707" cy="4657716"/>
          </a:xfrm>
        </p:spPr>
        <p:txBody>
          <a:bodyPr>
            <a:normAutofit/>
          </a:bodyPr>
          <a:lstStyle/>
          <a:p>
            <a:pPr marL="228600" lvl="1" indent="-342900" algn="just"/>
            <a:r>
              <a:rPr lang="pt-BR" sz="3200" b="1" dirty="0" smtClean="0"/>
              <a:t>PACTO COMISS</a:t>
            </a:r>
            <a:r>
              <a:rPr lang="pt-BR" sz="3200" b="1" dirty="0" smtClean="0"/>
              <a:t>ÓRIO</a:t>
            </a:r>
          </a:p>
          <a:p>
            <a:pPr marL="228600" lvl="1" indent="-342900" algn="just"/>
            <a:endParaRPr lang="pt-BR" sz="2400" b="1" dirty="0" smtClean="0"/>
          </a:p>
          <a:p>
            <a:pPr marL="502920" lvl="2" indent="-342900" algn="just"/>
            <a:r>
              <a:rPr lang="pt-BR" sz="2800" u="sng" dirty="0" smtClean="0"/>
              <a:t>Finalidade da vedação</a:t>
            </a:r>
            <a:r>
              <a:rPr lang="pt-BR" sz="2800" dirty="0" smtClean="0"/>
              <a:t>: </a:t>
            </a:r>
            <a:r>
              <a:rPr lang="pt-BR" sz="2800" dirty="0" smtClean="0"/>
              <a:t>evitar </a:t>
            </a:r>
            <a:r>
              <a:rPr lang="pt-BR" sz="2800" dirty="0"/>
              <a:t>que o </a:t>
            </a:r>
            <a:r>
              <a:rPr lang="pt-BR" sz="2800" dirty="0" smtClean="0"/>
              <a:t>credor venha a adquirir o im</a:t>
            </a:r>
            <a:r>
              <a:rPr lang="pt-BR" sz="2800" dirty="0" smtClean="0"/>
              <a:t>óvel por preço vil, tendo este imóvel valor superior ao valor da dívida</a:t>
            </a:r>
            <a:r>
              <a:rPr lang="pt-BR" sz="2800" dirty="0" smtClean="0"/>
              <a:t>, gerando preju</a:t>
            </a:r>
            <a:r>
              <a:rPr lang="pt-BR" sz="2800" dirty="0" smtClean="0"/>
              <a:t>ízo evidente ao </a:t>
            </a:r>
            <a:r>
              <a:rPr lang="pt-BR" sz="2800" dirty="0" smtClean="0"/>
              <a:t>devedor e eventuais credores dele </a:t>
            </a:r>
            <a:r>
              <a:rPr lang="pt-BR" sz="2800" i="1" dirty="0" smtClean="0"/>
              <a:t>(</a:t>
            </a:r>
            <a:r>
              <a:rPr lang="pt-BR" sz="2800" i="1" dirty="0"/>
              <a:t>par conditio </a:t>
            </a:r>
            <a:r>
              <a:rPr lang="pt-BR" sz="2800" i="1" dirty="0" err="1" smtClean="0"/>
              <a:t>creditorum</a:t>
            </a:r>
            <a:r>
              <a:rPr lang="pt-BR" sz="2800" i="1" dirty="0" smtClean="0"/>
              <a:t>)</a:t>
            </a:r>
            <a:endParaRPr lang="pt-BR" sz="2800" dirty="0"/>
          </a:p>
          <a:p>
            <a:pPr marL="502920" lvl="2" indent="-342900" algn="just"/>
            <a:endParaRPr lang="pt-BR" sz="2200" dirty="0" smtClean="0"/>
          </a:p>
          <a:p>
            <a:pPr marL="502920" lvl="2" indent="-342900" algn="just"/>
            <a:endParaRPr lang="pt-BR" sz="2200" dirty="0" smtClean="0"/>
          </a:p>
          <a:p>
            <a:pPr marL="502920" lvl="2" indent="-342900" algn="just"/>
            <a:endParaRPr lang="pt-BR" sz="2200" dirty="0"/>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17685701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1368"/>
            <a:ext cx="8309204" cy="1107573"/>
          </a:xfrm>
        </p:spPr>
        <p:txBody>
          <a:bodyPr>
            <a:noAutofit/>
          </a:bodyPr>
          <a:lstStyle/>
          <a:p>
            <a:pPr algn="just"/>
            <a:r>
              <a:rPr lang="pt-BR" sz="3600" b="1" dirty="0" smtClean="0">
                <a:solidFill>
                  <a:srgbClr val="AF0C0C"/>
                </a:solidFill>
              </a:rPr>
              <a:t>PACTO MARCIANO NA ALIENA</a:t>
            </a:r>
            <a:r>
              <a:rPr lang="pt-BR" sz="3600" b="1" dirty="0" smtClean="0">
                <a:solidFill>
                  <a:srgbClr val="AF0C0C"/>
                </a:solidFill>
              </a:rPr>
              <a:t>ÇÃO FIDUCIÁRIA</a:t>
            </a:r>
            <a:endParaRPr lang="pt-BR" sz="3600" b="1" dirty="0">
              <a:solidFill>
                <a:srgbClr val="AF0C0C"/>
              </a:solidFill>
            </a:endParaRPr>
          </a:p>
        </p:txBody>
      </p:sp>
      <p:sp>
        <p:nvSpPr>
          <p:cNvPr id="3" name="Content Placeholder 2"/>
          <p:cNvSpPr>
            <a:spLocks noGrp="1"/>
          </p:cNvSpPr>
          <p:nvPr>
            <p:ph idx="1"/>
          </p:nvPr>
        </p:nvSpPr>
        <p:spPr>
          <a:xfrm>
            <a:off x="111959" y="2200284"/>
            <a:ext cx="9032041" cy="4657716"/>
          </a:xfrm>
        </p:spPr>
        <p:txBody>
          <a:bodyPr>
            <a:normAutofit fontScale="92500" lnSpcReduction="20000"/>
          </a:bodyPr>
          <a:lstStyle/>
          <a:p>
            <a:pPr marL="228600" lvl="1" indent="-342900" algn="just"/>
            <a:r>
              <a:rPr lang="pt-BR" sz="3200" b="1" dirty="0" smtClean="0"/>
              <a:t>DA</a:t>
            </a:r>
            <a:r>
              <a:rPr lang="pt-BR" sz="3200" b="1" dirty="0" smtClean="0"/>
              <a:t>ÇÃO EM PAGAMENTO</a:t>
            </a:r>
          </a:p>
          <a:p>
            <a:pPr marL="502920" lvl="2" indent="-342900" algn="just"/>
            <a:r>
              <a:rPr lang="pt-BR" sz="2800" dirty="0"/>
              <a:t>Admissibilidade em operações de crédito com garantia real</a:t>
            </a:r>
          </a:p>
          <a:p>
            <a:pPr lvl="2" algn="just"/>
            <a:r>
              <a:rPr lang="pt-BR" sz="2400" i="1" dirty="0"/>
              <a:t>CC, art. 1.365. Parágrafo único. O devedor pode, com a anuência do credor, dar seu direito eventual à coisa em pagamento da dívida, após o vencimento desta.</a:t>
            </a:r>
          </a:p>
          <a:p>
            <a:pPr lvl="2"/>
            <a:r>
              <a:rPr lang="pt-BR" sz="2400" i="1" dirty="0"/>
              <a:t>CC, art. 1.428. Parágrafo único. Após o vencimento, poderá o devedor dar a coisa em pagamento da dívida.</a:t>
            </a:r>
          </a:p>
          <a:p>
            <a:pPr marL="0" lvl="1" indent="0" algn="just">
              <a:buNone/>
            </a:pPr>
            <a:endParaRPr lang="pt-BR" sz="2400" dirty="0"/>
          </a:p>
          <a:p>
            <a:pPr marL="502920" lvl="2" indent="-342900" algn="just"/>
            <a:r>
              <a:rPr lang="pt-BR" sz="2800" dirty="0" smtClean="0"/>
              <a:t>Admissibilidade expressa na Lei nº 9.514/97</a:t>
            </a:r>
            <a:endParaRPr lang="pt-BR" sz="2200" dirty="0" smtClean="0"/>
          </a:p>
          <a:p>
            <a:pPr marL="777240" lvl="3" indent="-342900" algn="just"/>
            <a:r>
              <a:rPr lang="pt-BR" sz="2400" i="1" dirty="0" smtClean="0"/>
              <a:t>Art. 26, § 8º</a:t>
            </a:r>
            <a:r>
              <a:rPr lang="pt-BR" sz="2400" i="1" dirty="0"/>
              <a:t>.</a:t>
            </a:r>
            <a:r>
              <a:rPr lang="pt-BR" sz="2400" i="1" dirty="0" smtClean="0"/>
              <a:t> </a:t>
            </a:r>
            <a:r>
              <a:rPr lang="pt-BR" sz="2400" i="1" dirty="0"/>
              <a:t> O </a:t>
            </a:r>
            <a:r>
              <a:rPr lang="pt-BR" sz="2400" i="1" dirty="0" err="1"/>
              <a:t>fiduciante</a:t>
            </a:r>
            <a:r>
              <a:rPr lang="pt-BR" sz="2400" i="1" dirty="0"/>
              <a:t> pode, com a anuência do fiduciário, dar seu direito eventual ao imóvel em pagamento da dívida, dispensados os procedimentos previstos no art. 27</a:t>
            </a:r>
            <a:r>
              <a:rPr lang="pt-BR" sz="2400" i="1" dirty="0" smtClean="0"/>
              <a:t>.</a:t>
            </a:r>
            <a:endParaRPr lang="pt-BR" sz="2400" dirty="0"/>
          </a:p>
          <a:p>
            <a:pPr marL="777240" lvl="3" indent="-342900" algn="just"/>
            <a:endParaRPr lang="pt-BR" sz="2000" dirty="0" smtClean="0"/>
          </a:p>
          <a:p>
            <a:pPr marL="777240" lvl="3" indent="-342900" algn="just"/>
            <a:endParaRPr lang="pt-BR" sz="2000" dirty="0" smtClean="0"/>
          </a:p>
          <a:p>
            <a:pPr marL="777240" lvl="3" indent="-342900" algn="just"/>
            <a:endParaRPr lang="pt-BR" sz="2000" dirty="0" smtClean="0"/>
          </a:p>
          <a:p>
            <a:pPr marL="777240" lvl="3" indent="-342900" algn="just"/>
            <a:endParaRPr lang="pt-BR" sz="2000" dirty="0"/>
          </a:p>
          <a:p>
            <a:pPr marL="502920" lvl="2" indent="-342900" algn="just"/>
            <a:endParaRPr lang="pt-BR" sz="2200" dirty="0" smtClean="0"/>
          </a:p>
          <a:p>
            <a:pPr marL="502920" lvl="2" indent="-342900" algn="just"/>
            <a:endParaRPr lang="pt-BR" sz="2200" dirty="0" smtClean="0"/>
          </a:p>
          <a:p>
            <a:pPr marL="502920" lvl="2" indent="-342900" algn="just"/>
            <a:endParaRPr lang="pt-BR" sz="2200" dirty="0"/>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37152388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1368"/>
            <a:ext cx="8309204" cy="1107573"/>
          </a:xfrm>
        </p:spPr>
        <p:txBody>
          <a:bodyPr>
            <a:noAutofit/>
          </a:bodyPr>
          <a:lstStyle/>
          <a:p>
            <a:pPr algn="just"/>
            <a:r>
              <a:rPr lang="pt-BR" sz="3600" b="1" dirty="0" smtClean="0">
                <a:solidFill>
                  <a:srgbClr val="AF0C0C"/>
                </a:solidFill>
              </a:rPr>
              <a:t>PACTO MARCIANO NA ALIENA</a:t>
            </a:r>
            <a:r>
              <a:rPr lang="pt-BR" sz="3600" b="1" dirty="0" smtClean="0">
                <a:solidFill>
                  <a:srgbClr val="AF0C0C"/>
                </a:solidFill>
              </a:rPr>
              <a:t>ÇÃO FIDUCIÁRIA</a:t>
            </a:r>
            <a:endParaRPr lang="pt-BR" sz="3600" b="1" dirty="0">
              <a:solidFill>
                <a:srgbClr val="AF0C0C"/>
              </a:solidFill>
            </a:endParaRPr>
          </a:p>
        </p:txBody>
      </p:sp>
      <p:sp>
        <p:nvSpPr>
          <p:cNvPr id="3" name="Content Placeholder 2"/>
          <p:cNvSpPr>
            <a:spLocks noGrp="1"/>
          </p:cNvSpPr>
          <p:nvPr>
            <p:ph idx="1"/>
          </p:nvPr>
        </p:nvSpPr>
        <p:spPr>
          <a:xfrm>
            <a:off x="111959" y="2200284"/>
            <a:ext cx="8888707" cy="4657716"/>
          </a:xfrm>
        </p:spPr>
        <p:txBody>
          <a:bodyPr>
            <a:normAutofit/>
          </a:bodyPr>
          <a:lstStyle/>
          <a:p>
            <a:pPr marL="228600" lvl="1" indent="-342900" algn="just"/>
            <a:r>
              <a:rPr lang="pt-BR" sz="3200" b="1" dirty="0" smtClean="0"/>
              <a:t>PACTO MARCIANO</a:t>
            </a:r>
          </a:p>
          <a:p>
            <a:pPr marL="228600" lvl="1" indent="-342900" algn="just"/>
            <a:endParaRPr lang="pt-BR" sz="2400" b="1" dirty="0" smtClean="0"/>
          </a:p>
          <a:p>
            <a:pPr marL="502920" lvl="2" indent="-342900" algn="just"/>
            <a:r>
              <a:rPr lang="pt-BR" sz="2800" dirty="0" smtClean="0"/>
              <a:t>Apropria</a:t>
            </a:r>
            <a:r>
              <a:rPr lang="pt-BR" sz="2800" dirty="0" smtClean="0"/>
              <a:t>ção pelo credor do objeto da garantia pelo valor de avaliação de mercado feito por avaliador independente e imparcial;</a:t>
            </a:r>
          </a:p>
          <a:p>
            <a:pPr marL="502920" lvl="2" indent="-342900" algn="just"/>
            <a:r>
              <a:rPr lang="pt-BR" sz="2800" dirty="0" smtClean="0"/>
              <a:t>Quitação do débito;</a:t>
            </a:r>
          </a:p>
          <a:p>
            <a:pPr marL="502920" lvl="2" indent="-342900" algn="just"/>
            <a:r>
              <a:rPr lang="pt-BR" sz="2800" dirty="0" smtClean="0"/>
              <a:t>Devolução pelo credor ao devedor do valor do bem que exceder o valor do débito.</a:t>
            </a:r>
            <a:endParaRPr lang="pt-BR" sz="2800" dirty="0" smtClean="0"/>
          </a:p>
          <a:p>
            <a:pPr marL="502920" lvl="2" indent="-342900" algn="just"/>
            <a:endParaRPr lang="pt-BR" sz="2200" dirty="0"/>
          </a:p>
          <a:p>
            <a:pPr marL="777240" lvl="3" indent="-342900" algn="just"/>
            <a:endParaRPr lang="pt-BR" sz="2000" dirty="0" smtClean="0"/>
          </a:p>
          <a:p>
            <a:pPr marL="777240" lvl="3" indent="-342900" algn="just"/>
            <a:endParaRPr lang="pt-BR" sz="2000" dirty="0" smtClean="0"/>
          </a:p>
          <a:p>
            <a:pPr marL="777240" lvl="3" indent="-342900" algn="just"/>
            <a:endParaRPr lang="pt-BR" sz="2000" dirty="0" smtClean="0"/>
          </a:p>
          <a:p>
            <a:pPr marL="777240" lvl="3" indent="-342900" algn="just"/>
            <a:endParaRPr lang="pt-BR" sz="2000" dirty="0"/>
          </a:p>
          <a:p>
            <a:pPr marL="502920" lvl="2" indent="-342900" algn="just"/>
            <a:endParaRPr lang="pt-BR" sz="2200" dirty="0" smtClean="0"/>
          </a:p>
          <a:p>
            <a:pPr marL="502920" lvl="2" indent="-342900" algn="just"/>
            <a:endParaRPr lang="pt-BR" sz="2200" dirty="0" smtClean="0"/>
          </a:p>
          <a:p>
            <a:pPr marL="502920" lvl="2" indent="-342900" algn="just"/>
            <a:endParaRPr lang="pt-BR" sz="2200" dirty="0"/>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5341327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1368"/>
            <a:ext cx="8309204" cy="1107573"/>
          </a:xfrm>
        </p:spPr>
        <p:txBody>
          <a:bodyPr>
            <a:noAutofit/>
          </a:bodyPr>
          <a:lstStyle/>
          <a:p>
            <a:pPr algn="just"/>
            <a:r>
              <a:rPr lang="pt-BR" sz="3600" b="1" dirty="0" smtClean="0">
                <a:solidFill>
                  <a:srgbClr val="AF0C0C"/>
                </a:solidFill>
              </a:rPr>
              <a:t>PACTO MARCIANO NA ALIENA</a:t>
            </a:r>
            <a:r>
              <a:rPr lang="pt-BR" sz="3600" b="1" dirty="0" smtClean="0">
                <a:solidFill>
                  <a:srgbClr val="AF0C0C"/>
                </a:solidFill>
              </a:rPr>
              <a:t>ÇÃO FIDUCIÁRIA</a:t>
            </a:r>
            <a:endParaRPr lang="pt-BR" sz="3600" b="1" dirty="0">
              <a:solidFill>
                <a:srgbClr val="AF0C0C"/>
              </a:solidFill>
            </a:endParaRPr>
          </a:p>
        </p:txBody>
      </p:sp>
      <p:sp>
        <p:nvSpPr>
          <p:cNvPr id="3" name="Content Placeholder 2"/>
          <p:cNvSpPr>
            <a:spLocks noGrp="1"/>
          </p:cNvSpPr>
          <p:nvPr>
            <p:ph idx="1"/>
          </p:nvPr>
        </p:nvSpPr>
        <p:spPr>
          <a:xfrm>
            <a:off x="111959" y="2200284"/>
            <a:ext cx="8888707" cy="4657716"/>
          </a:xfrm>
        </p:spPr>
        <p:txBody>
          <a:bodyPr>
            <a:normAutofit fontScale="85000" lnSpcReduction="10000"/>
          </a:bodyPr>
          <a:lstStyle/>
          <a:p>
            <a:pPr marL="274320" lvl="1" indent="0" algn="just">
              <a:buNone/>
            </a:pPr>
            <a:r>
              <a:rPr lang="pt-BR" i="1" dirty="0" smtClean="0"/>
              <a:t>“</a:t>
            </a:r>
            <a:r>
              <a:rPr lang="pt-BR" i="1" dirty="0"/>
              <a:t>Se, porém, </a:t>
            </a:r>
            <a:r>
              <a:rPr lang="pt-BR" b="1" i="1" u="sng" dirty="0"/>
              <a:t>no contrato de alienação fiduciária em garantia, as partes tiverem estipulado um pacto Marciano</a:t>
            </a:r>
            <a:r>
              <a:rPr lang="pt-BR" i="1" dirty="0"/>
              <a:t> – que, como acentuado na Primeira Parte, Cap. 3, </a:t>
            </a:r>
            <a:r>
              <a:rPr lang="pt-BR" i="1" dirty="0" err="1"/>
              <a:t>n.°</a:t>
            </a:r>
            <a:r>
              <a:rPr lang="pt-BR" i="1" dirty="0"/>
              <a:t> 1, é lícito –, </a:t>
            </a:r>
            <a:r>
              <a:rPr lang="pt-BR" b="1" i="1" u="sng" dirty="0"/>
              <a:t>não solvida a dívida em seu vencimento, pode o credor tornar-se proprietário pleno dela, pagando ao alienante o seu justo valor, que, ou já foi estimado por terceiro antes de vencido o débito, ou o será posteriormente ao não pagamento</a:t>
            </a:r>
            <a:r>
              <a:rPr lang="pt-BR" i="1" dirty="0"/>
              <a:t>. Outorgando o pacto Marciano ao credor uma faculdade, não está este adstrito a tornar-se proprietário pleno da coisa pelo valor estimado. Se quiser, poderá renunciá-la, não perdendo, por isso, a faculdade de vender a coisa, judicial ou extrajudicialmente, a terceiro, como lhe permite a qualidade de proprietário fiduciário. Poderá ocorrer, entretanto, que o credor, no contrato de alienação fiduciária em garantia, ao invés de se haver reservado a faculdade de se tornar proprietário pleno da coisa pelo justo valor, a isso se tenha obrigado (estipulação que igualmente é lícita). Nessa hipótese, se ele não cumprir a obrigação e vender a coisa a terceiro, valendo-se da faculdade que tem como proprietário fiduciário, não poderá o alienante impedir essa venda. Mas, se o preço nela alcançado for inferior ao estimado pelo terceiro, responderá o credor, em face do alienante, pela diferença, a título de perdas e danos pelo não cumprimento da obrigação decorrente do pacto estipulado entre eles” (TJSP, AC com Revisão 001.12.075800-2, 36ª CDP, Rel. Des. Romeu Ricupero, j. 31.1.2008)</a:t>
            </a:r>
            <a:r>
              <a:rPr lang="pt-BR" i="1" dirty="0" smtClean="0"/>
              <a:t>.</a:t>
            </a:r>
            <a:r>
              <a:rPr lang="pt-BR" dirty="0" smtClean="0"/>
              <a:t> (grifamos)</a:t>
            </a:r>
            <a:endParaRPr lang="pt-BR" sz="3200" i="1" dirty="0"/>
          </a:p>
          <a:p>
            <a:pPr marL="777240" lvl="3" indent="-342900" algn="just"/>
            <a:endParaRPr lang="pt-BR" sz="2000" dirty="0" smtClean="0"/>
          </a:p>
          <a:p>
            <a:pPr marL="777240" lvl="3" indent="-342900" algn="just"/>
            <a:endParaRPr lang="pt-BR" sz="2000" dirty="0" smtClean="0"/>
          </a:p>
          <a:p>
            <a:pPr marL="777240" lvl="3" indent="-342900" algn="just"/>
            <a:endParaRPr lang="pt-BR" sz="2000" dirty="0" smtClean="0"/>
          </a:p>
          <a:p>
            <a:pPr marL="777240" lvl="3" indent="-342900" algn="just"/>
            <a:endParaRPr lang="pt-BR" sz="2000" dirty="0"/>
          </a:p>
          <a:p>
            <a:pPr marL="502920" lvl="2" indent="-342900" algn="just"/>
            <a:endParaRPr lang="pt-BR" sz="2200" dirty="0" smtClean="0"/>
          </a:p>
          <a:p>
            <a:pPr marL="502920" lvl="2" indent="-342900" algn="just"/>
            <a:endParaRPr lang="pt-BR" sz="2200" dirty="0" smtClean="0"/>
          </a:p>
          <a:p>
            <a:pPr marL="502920" lvl="2" indent="-342900" algn="just"/>
            <a:endParaRPr lang="pt-BR" sz="2200" dirty="0"/>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33309026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1368"/>
            <a:ext cx="8309204" cy="1107573"/>
          </a:xfrm>
        </p:spPr>
        <p:txBody>
          <a:bodyPr>
            <a:noAutofit/>
          </a:bodyPr>
          <a:lstStyle/>
          <a:p>
            <a:pPr algn="just"/>
            <a:r>
              <a:rPr lang="pt-BR" sz="3600" b="1" dirty="0" smtClean="0">
                <a:solidFill>
                  <a:srgbClr val="AF0C0C"/>
                </a:solidFill>
              </a:rPr>
              <a:t>PACTO MARCIANO NA ALIENA</a:t>
            </a:r>
            <a:r>
              <a:rPr lang="pt-BR" sz="3600" b="1" dirty="0" smtClean="0">
                <a:solidFill>
                  <a:srgbClr val="AF0C0C"/>
                </a:solidFill>
              </a:rPr>
              <a:t>ÇÃO FIDUCIÁRIA</a:t>
            </a:r>
            <a:endParaRPr lang="pt-BR" sz="3600" b="1" dirty="0">
              <a:solidFill>
                <a:srgbClr val="AF0C0C"/>
              </a:solidFill>
            </a:endParaRPr>
          </a:p>
        </p:txBody>
      </p:sp>
      <p:sp>
        <p:nvSpPr>
          <p:cNvPr id="3" name="Content Placeholder 2"/>
          <p:cNvSpPr>
            <a:spLocks noGrp="1"/>
          </p:cNvSpPr>
          <p:nvPr>
            <p:ph idx="1"/>
          </p:nvPr>
        </p:nvSpPr>
        <p:spPr>
          <a:xfrm>
            <a:off x="111959" y="2200284"/>
            <a:ext cx="8888707" cy="4657716"/>
          </a:xfrm>
        </p:spPr>
        <p:txBody>
          <a:bodyPr>
            <a:normAutofit/>
          </a:bodyPr>
          <a:lstStyle/>
          <a:p>
            <a:pPr marL="274320" lvl="1" indent="0" algn="just">
              <a:buNone/>
            </a:pPr>
            <a:r>
              <a:rPr lang="pt-BR" i="1" dirty="0" smtClean="0"/>
              <a:t>“</a:t>
            </a:r>
            <a:r>
              <a:rPr lang="pt-BR" sz="2800" i="1" dirty="0"/>
              <a:t>Se, porém, </a:t>
            </a:r>
            <a:r>
              <a:rPr lang="pt-BR" sz="2800" b="1" i="1" u="sng" dirty="0"/>
              <a:t>no contrato de alienação fiduciária em garantia, as partes tiverem estipulado um pacto Marciano</a:t>
            </a:r>
            <a:r>
              <a:rPr lang="pt-BR" sz="2800" i="1" dirty="0"/>
              <a:t> – que, como acentuado na Primeira Parte, Cap. 3, </a:t>
            </a:r>
            <a:r>
              <a:rPr lang="pt-BR" sz="2800" i="1" dirty="0" err="1"/>
              <a:t>n.°</a:t>
            </a:r>
            <a:r>
              <a:rPr lang="pt-BR" sz="2800" i="1" dirty="0"/>
              <a:t> 1, é lícito –, </a:t>
            </a:r>
            <a:r>
              <a:rPr lang="pt-BR" sz="2800" b="1" i="1" u="sng" dirty="0"/>
              <a:t>não solvida a dívida em seu vencimento, pode o credor tornar-se proprietário pleno dela, pagando ao alienante o seu justo valor, que, ou já foi estimado por terceiro antes de vencido o débito, ou o será posteriormente ao não pagamento</a:t>
            </a:r>
            <a:r>
              <a:rPr lang="pt-BR" sz="2800" i="1" dirty="0" smtClean="0"/>
              <a:t>.</a:t>
            </a:r>
            <a:r>
              <a:rPr lang="pt-BR" i="1" dirty="0" smtClean="0"/>
              <a:t> (...)</a:t>
            </a:r>
          </a:p>
          <a:p>
            <a:pPr marL="274320" lvl="1" indent="0" algn="just">
              <a:buNone/>
            </a:pPr>
            <a:r>
              <a:rPr lang="pt-BR" i="1" dirty="0" smtClean="0"/>
              <a:t> (</a:t>
            </a:r>
            <a:r>
              <a:rPr lang="pt-BR" i="1" dirty="0"/>
              <a:t>TJSP, AC com Revisão 001.12.075800-2, 36ª CDP, Rel. Des. Romeu Ricupero, j. 31.1.2008)</a:t>
            </a:r>
            <a:r>
              <a:rPr lang="pt-BR" i="1" dirty="0" smtClean="0"/>
              <a:t>.</a:t>
            </a:r>
            <a:r>
              <a:rPr lang="pt-BR" dirty="0" smtClean="0"/>
              <a:t> (grifamos)</a:t>
            </a:r>
            <a:endParaRPr lang="pt-BR" sz="3200" i="1" dirty="0"/>
          </a:p>
          <a:p>
            <a:pPr marL="777240" lvl="3" indent="-342900" algn="just"/>
            <a:endParaRPr lang="pt-BR" sz="2000" dirty="0" smtClean="0"/>
          </a:p>
          <a:p>
            <a:pPr marL="777240" lvl="3" indent="-342900" algn="just"/>
            <a:endParaRPr lang="pt-BR" sz="2000" dirty="0" smtClean="0"/>
          </a:p>
          <a:p>
            <a:pPr marL="777240" lvl="3" indent="-342900" algn="just"/>
            <a:endParaRPr lang="pt-BR" sz="2000" dirty="0" smtClean="0"/>
          </a:p>
          <a:p>
            <a:pPr marL="777240" lvl="3" indent="-342900" algn="just"/>
            <a:endParaRPr lang="pt-BR" sz="2000" dirty="0"/>
          </a:p>
          <a:p>
            <a:pPr marL="502920" lvl="2" indent="-342900" algn="just"/>
            <a:endParaRPr lang="pt-BR" sz="2200" dirty="0" smtClean="0"/>
          </a:p>
          <a:p>
            <a:pPr marL="502920" lvl="2" indent="-342900" algn="just"/>
            <a:endParaRPr lang="pt-BR" sz="2200" dirty="0" smtClean="0"/>
          </a:p>
          <a:p>
            <a:pPr marL="502920" lvl="2" indent="-342900" algn="just"/>
            <a:endParaRPr lang="pt-BR" sz="2200" dirty="0"/>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40831002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1368"/>
            <a:ext cx="8309204" cy="1107573"/>
          </a:xfrm>
        </p:spPr>
        <p:txBody>
          <a:bodyPr>
            <a:noAutofit/>
          </a:bodyPr>
          <a:lstStyle/>
          <a:p>
            <a:pPr algn="just"/>
            <a:r>
              <a:rPr lang="pt-BR" sz="3600" b="1" dirty="0" smtClean="0">
                <a:solidFill>
                  <a:srgbClr val="AF0C0C"/>
                </a:solidFill>
              </a:rPr>
              <a:t>PACTO MARCIANO NA ALIENA</a:t>
            </a:r>
            <a:r>
              <a:rPr lang="pt-BR" sz="3600" b="1" dirty="0" smtClean="0">
                <a:solidFill>
                  <a:srgbClr val="AF0C0C"/>
                </a:solidFill>
              </a:rPr>
              <a:t>ÇÃO FIDUCIÁRIA</a:t>
            </a:r>
            <a:endParaRPr lang="pt-BR" sz="3600" b="1" dirty="0">
              <a:solidFill>
                <a:srgbClr val="AF0C0C"/>
              </a:solidFill>
            </a:endParaRPr>
          </a:p>
        </p:txBody>
      </p:sp>
      <p:sp>
        <p:nvSpPr>
          <p:cNvPr id="3" name="Content Placeholder 2"/>
          <p:cNvSpPr>
            <a:spLocks noGrp="1"/>
          </p:cNvSpPr>
          <p:nvPr>
            <p:ph idx="1"/>
          </p:nvPr>
        </p:nvSpPr>
        <p:spPr>
          <a:xfrm>
            <a:off x="111959" y="2200284"/>
            <a:ext cx="8888707" cy="4657716"/>
          </a:xfrm>
        </p:spPr>
        <p:txBody>
          <a:bodyPr>
            <a:normAutofit lnSpcReduction="10000"/>
          </a:bodyPr>
          <a:lstStyle/>
          <a:p>
            <a:pPr marL="0" lvl="1" indent="0" algn="just">
              <a:buNone/>
            </a:pPr>
            <a:r>
              <a:rPr lang="pt-BR" sz="3200" dirty="0" smtClean="0"/>
              <a:t>Fundamento te</a:t>
            </a:r>
            <a:r>
              <a:rPr lang="pt-BR" sz="3200" dirty="0" smtClean="0"/>
              <a:t>órico: </a:t>
            </a:r>
          </a:p>
          <a:p>
            <a:pPr marL="0" lvl="1" indent="0" algn="just">
              <a:buNone/>
            </a:pPr>
            <a:endParaRPr lang="pt-BR" sz="3200" dirty="0" smtClean="0"/>
          </a:p>
          <a:p>
            <a:pPr marL="274320" lvl="1" indent="0" algn="just">
              <a:buNone/>
            </a:pPr>
            <a:r>
              <a:rPr lang="pt-BR" sz="2800" dirty="0"/>
              <a:t>A APROPRIAÇÃO DO OBJETO DA GARANTIA PELO CREDOR: DA VEDAÇÃO AO PACTO COMISSÓRIO À LICITUDE DO PACTO </a:t>
            </a:r>
            <a:r>
              <a:rPr lang="pt-BR" sz="2800" dirty="0" smtClean="0"/>
              <a:t>MARCIANO. Aline </a:t>
            </a:r>
            <a:r>
              <a:rPr lang="pt-BR" sz="2800" dirty="0"/>
              <a:t>de Miranda Valverde Terra e Gisela Sampaio da Cruz </a:t>
            </a:r>
            <a:r>
              <a:rPr lang="pt-BR" sz="2800" dirty="0" smtClean="0"/>
              <a:t>Guedes. Rev</a:t>
            </a:r>
            <a:r>
              <a:rPr lang="pt-BR" sz="2800" dirty="0"/>
              <a:t>. Fac. Direito UFMG, Belo Horizonte, </a:t>
            </a:r>
            <a:r>
              <a:rPr lang="pt-BR" sz="2800" dirty="0" err="1"/>
              <a:t>n</a:t>
            </a:r>
            <a:r>
              <a:rPr lang="pt-BR" sz="2800" dirty="0"/>
              <a:t>. 70, pp. 51 - 77, jan./jun. </a:t>
            </a:r>
            <a:r>
              <a:rPr lang="pt-BR" sz="2800" dirty="0" smtClean="0"/>
              <a:t>2017. </a:t>
            </a:r>
            <a:r>
              <a:rPr lang="pt-BR" sz="2800" dirty="0"/>
              <a:t> </a:t>
            </a:r>
            <a:r>
              <a:rPr lang="pt-BR" sz="2800" dirty="0" smtClean="0"/>
              <a:t>Disponível em </a:t>
            </a:r>
            <a:r>
              <a:rPr lang="pt-BR" sz="2800" dirty="0" err="1"/>
              <a:t>https</a:t>
            </a:r>
            <a:r>
              <a:rPr lang="pt-BR" sz="2800" dirty="0"/>
              <a:t>://</a:t>
            </a:r>
            <a:r>
              <a:rPr lang="pt-BR" sz="2800" dirty="0" err="1"/>
              <a:t>www.direito.ufmg.br</a:t>
            </a:r>
            <a:r>
              <a:rPr lang="pt-BR" sz="2800" dirty="0"/>
              <a:t>/revista/</a:t>
            </a:r>
            <a:r>
              <a:rPr lang="pt-BR" sz="2800" dirty="0" err="1"/>
              <a:t>index.php</a:t>
            </a:r>
            <a:r>
              <a:rPr lang="pt-BR" sz="2800" dirty="0"/>
              <a:t>/revista/</a:t>
            </a:r>
            <a:r>
              <a:rPr lang="pt-BR" sz="2800" dirty="0" err="1"/>
              <a:t>article</a:t>
            </a:r>
            <a:r>
              <a:rPr lang="pt-BR" sz="2800" dirty="0"/>
              <a:t>/</a:t>
            </a:r>
            <a:r>
              <a:rPr lang="pt-BR" sz="2800" dirty="0" err="1"/>
              <a:t>viewFile</a:t>
            </a:r>
            <a:r>
              <a:rPr lang="pt-BR" sz="2800" dirty="0"/>
              <a:t>/1840/1743</a:t>
            </a:r>
          </a:p>
          <a:p>
            <a:pPr marL="0" lvl="1" indent="0" algn="just">
              <a:buNone/>
            </a:pPr>
            <a:endParaRPr lang="pt-BR" sz="2400" dirty="0" smtClean="0"/>
          </a:p>
          <a:p>
            <a:pPr marL="777240" lvl="3" indent="-342900" algn="just"/>
            <a:endParaRPr lang="pt-BR" sz="2000" dirty="0" smtClean="0"/>
          </a:p>
          <a:p>
            <a:pPr marL="777240" lvl="3" indent="-342900" algn="just"/>
            <a:endParaRPr lang="pt-BR" sz="2000" dirty="0" smtClean="0"/>
          </a:p>
          <a:p>
            <a:pPr marL="777240" lvl="3" indent="-342900" algn="just"/>
            <a:endParaRPr lang="pt-BR" sz="2000" dirty="0" smtClean="0"/>
          </a:p>
          <a:p>
            <a:pPr marL="777240" lvl="3" indent="-342900" algn="just"/>
            <a:endParaRPr lang="pt-BR" sz="2000" dirty="0"/>
          </a:p>
          <a:p>
            <a:pPr marL="502920" lvl="2" indent="-342900" algn="just"/>
            <a:endParaRPr lang="pt-BR" sz="2200" dirty="0" smtClean="0"/>
          </a:p>
          <a:p>
            <a:pPr marL="502920" lvl="2" indent="-342900" algn="just"/>
            <a:endParaRPr lang="pt-BR" sz="2200" dirty="0" smtClean="0"/>
          </a:p>
          <a:p>
            <a:pPr marL="502920" lvl="2" indent="-342900" algn="just"/>
            <a:endParaRPr lang="pt-BR" sz="2200" dirty="0"/>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34987429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1368"/>
            <a:ext cx="8309204" cy="1107573"/>
          </a:xfrm>
        </p:spPr>
        <p:txBody>
          <a:bodyPr>
            <a:normAutofit fontScale="90000"/>
          </a:bodyPr>
          <a:lstStyle/>
          <a:p>
            <a:pPr algn="just"/>
            <a:r>
              <a:rPr lang="pt-BR" sz="3600" b="1" dirty="0" smtClean="0">
                <a:solidFill>
                  <a:srgbClr val="AF0C0C"/>
                </a:solidFill>
              </a:rPr>
              <a:t>PENHORA E INDISPONIBILIDADE DE IM</a:t>
            </a:r>
            <a:r>
              <a:rPr lang="pt-BR" sz="3600" b="1" dirty="0" smtClean="0">
                <a:solidFill>
                  <a:srgbClr val="AF0C0C"/>
                </a:solidFill>
              </a:rPr>
              <a:t>ÓVEL ALIENADO FIDUCIARIAMENTE</a:t>
            </a:r>
            <a:endParaRPr lang="pt-BR" sz="3600" b="1" dirty="0">
              <a:solidFill>
                <a:srgbClr val="AF0C0C"/>
              </a:solidFill>
            </a:endParaRPr>
          </a:p>
        </p:txBody>
      </p:sp>
      <p:sp>
        <p:nvSpPr>
          <p:cNvPr id="3" name="Content Placeholder 2"/>
          <p:cNvSpPr>
            <a:spLocks noGrp="1"/>
          </p:cNvSpPr>
          <p:nvPr>
            <p:ph idx="1"/>
          </p:nvPr>
        </p:nvSpPr>
        <p:spPr>
          <a:xfrm>
            <a:off x="111959" y="2200284"/>
            <a:ext cx="8888707" cy="4657716"/>
          </a:xfrm>
        </p:spPr>
        <p:txBody>
          <a:bodyPr>
            <a:normAutofit/>
          </a:bodyPr>
          <a:lstStyle/>
          <a:p>
            <a:pPr marL="228600" lvl="1" indent="-342900" algn="just"/>
            <a:r>
              <a:rPr lang="pt-BR" sz="2400" dirty="0" smtClean="0"/>
              <a:t>CREDOR FIDUCI</a:t>
            </a:r>
            <a:r>
              <a:rPr lang="pt-BR" sz="2400" dirty="0" smtClean="0"/>
              <a:t>ÁRIO </a:t>
            </a:r>
            <a:r>
              <a:rPr lang="mr-IN" sz="2400" dirty="0" smtClean="0"/>
              <a:t>–</a:t>
            </a:r>
            <a:r>
              <a:rPr lang="pt-BR" sz="2400" dirty="0" smtClean="0"/>
              <a:t> propriedade resolúvel</a:t>
            </a:r>
          </a:p>
          <a:p>
            <a:pPr marL="502920" lvl="2" indent="-342900" algn="just"/>
            <a:r>
              <a:rPr lang="pt-BR" sz="2200" dirty="0" smtClean="0"/>
              <a:t>Posse indireta</a:t>
            </a:r>
          </a:p>
          <a:p>
            <a:pPr marL="228600" lvl="1" indent="-342900" algn="just"/>
            <a:endParaRPr lang="pt-BR" sz="2400" dirty="0"/>
          </a:p>
          <a:p>
            <a:pPr marL="228600" lvl="1" indent="-342900" algn="just"/>
            <a:r>
              <a:rPr lang="pt-BR" sz="2400" dirty="0" smtClean="0"/>
              <a:t>DEVEDOR FIDUCIANTE -  titular de direito real de aquisição</a:t>
            </a:r>
          </a:p>
          <a:p>
            <a:pPr marL="502920" lvl="2" indent="-342900" algn="just"/>
            <a:r>
              <a:rPr lang="pt-BR" sz="2200" dirty="0" smtClean="0"/>
              <a:t>Direito real de aquisição </a:t>
            </a:r>
            <a:r>
              <a:rPr lang="mr-IN" sz="2200" dirty="0" smtClean="0"/>
              <a:t>–</a:t>
            </a:r>
            <a:r>
              <a:rPr lang="pt-BR" sz="2200" dirty="0" smtClean="0"/>
              <a:t> art. 1.368-B, CC</a:t>
            </a:r>
          </a:p>
          <a:p>
            <a:pPr marL="777240" lvl="3" indent="-342900" algn="just"/>
            <a:r>
              <a:rPr lang="pt-BR" sz="2000" dirty="0" smtClean="0"/>
              <a:t>Expectativa de recobrar a propriedade plena</a:t>
            </a:r>
          </a:p>
          <a:p>
            <a:pPr marL="502920" lvl="2" indent="-342900" algn="just"/>
            <a:r>
              <a:rPr lang="pt-BR" sz="2200" dirty="0" smtClean="0"/>
              <a:t>Posse direta</a:t>
            </a:r>
          </a:p>
          <a:p>
            <a:pPr marL="160020" lvl="2" indent="0" algn="just">
              <a:buNone/>
            </a:pPr>
            <a:endParaRPr lang="pt-BR" sz="2200" dirty="0"/>
          </a:p>
          <a:p>
            <a:pPr marL="502920" lvl="2" indent="-342900" algn="just"/>
            <a:r>
              <a:rPr lang="pt-BR" sz="2200" dirty="0" smtClean="0"/>
              <a:t>PENHORA DE BENS E DIREITO</a:t>
            </a:r>
          </a:p>
          <a:p>
            <a:pPr marL="777240" lvl="3" indent="-342900" algn="just"/>
            <a:r>
              <a:rPr lang="pt-BR" sz="2000" dirty="0" smtClean="0"/>
              <a:t>Penhora de direito real de aquisição </a:t>
            </a:r>
            <a:r>
              <a:rPr lang="mr-IN" sz="2000" dirty="0" smtClean="0"/>
              <a:t>–</a:t>
            </a:r>
            <a:r>
              <a:rPr lang="pt-BR" sz="2000" dirty="0" smtClean="0"/>
              <a:t> art. 835, CPC</a:t>
            </a:r>
          </a:p>
          <a:p>
            <a:pPr marL="777240" lvl="3" indent="-342900" algn="just"/>
            <a:endParaRPr lang="pt-BR" sz="2000" dirty="0"/>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31733769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1368"/>
            <a:ext cx="8309204" cy="1107573"/>
          </a:xfrm>
        </p:spPr>
        <p:txBody>
          <a:bodyPr>
            <a:normAutofit fontScale="90000"/>
          </a:bodyPr>
          <a:lstStyle/>
          <a:p>
            <a:pPr algn="just"/>
            <a:r>
              <a:rPr lang="pt-BR" sz="3600" b="1" dirty="0" smtClean="0">
                <a:solidFill>
                  <a:srgbClr val="AF0C0C"/>
                </a:solidFill>
              </a:rPr>
              <a:t>PENHORA E INDISPONIBILIDADE DE IM</a:t>
            </a:r>
            <a:r>
              <a:rPr lang="pt-BR" sz="3600" b="1" dirty="0" smtClean="0">
                <a:solidFill>
                  <a:srgbClr val="AF0C0C"/>
                </a:solidFill>
              </a:rPr>
              <a:t>ÓVEL ALIENADO FIDUCIARIAMENTE</a:t>
            </a:r>
            <a:endParaRPr lang="pt-BR" sz="3600" b="1" dirty="0">
              <a:solidFill>
                <a:srgbClr val="AF0C0C"/>
              </a:solidFill>
            </a:endParaRPr>
          </a:p>
        </p:txBody>
      </p:sp>
      <p:sp>
        <p:nvSpPr>
          <p:cNvPr id="3" name="Content Placeholder 2"/>
          <p:cNvSpPr>
            <a:spLocks noGrp="1"/>
          </p:cNvSpPr>
          <p:nvPr>
            <p:ph idx="1"/>
          </p:nvPr>
        </p:nvSpPr>
        <p:spPr>
          <a:xfrm>
            <a:off x="111959" y="2200284"/>
            <a:ext cx="8888707" cy="4657716"/>
          </a:xfrm>
        </p:spPr>
        <p:txBody>
          <a:bodyPr>
            <a:normAutofit/>
          </a:bodyPr>
          <a:lstStyle/>
          <a:p>
            <a:pPr marL="502920" lvl="2" indent="-342900" algn="just"/>
            <a:r>
              <a:rPr lang="pt-BR" sz="3200" dirty="0" smtClean="0"/>
              <a:t>É POSSÍVEL </a:t>
            </a:r>
            <a:r>
              <a:rPr lang="pt-BR" sz="3200" dirty="0"/>
              <a:t> </a:t>
            </a:r>
            <a:r>
              <a:rPr lang="pt-BR" sz="3200" dirty="0" smtClean="0"/>
              <a:t>PENHORA DE IMÓVEL GRAVADO COM ALIENAÇÃO FIDUCIÁRIA?</a:t>
            </a:r>
          </a:p>
          <a:p>
            <a:pPr marL="777240" lvl="3" indent="-342900" algn="just"/>
            <a:r>
              <a:rPr lang="pt-BR" sz="2800" dirty="0" smtClean="0"/>
              <a:t>Sim, existe possibilidade jurídica</a:t>
            </a:r>
          </a:p>
          <a:p>
            <a:pPr marL="777240" lvl="3" indent="-342900" algn="just"/>
            <a:endParaRPr lang="pt-BR" sz="2800" dirty="0" smtClean="0"/>
          </a:p>
          <a:p>
            <a:pPr marL="960120" lvl="4" indent="-342900" algn="just"/>
            <a:r>
              <a:rPr lang="pt-BR" sz="2400" dirty="0" smtClean="0"/>
              <a:t>Penhora do direito real de aquisição, quanto ao devedor </a:t>
            </a:r>
            <a:r>
              <a:rPr lang="pt-BR" sz="2400" dirty="0" err="1" smtClean="0"/>
              <a:t>fiduciante</a:t>
            </a:r>
            <a:endParaRPr lang="pt-BR" sz="2400" dirty="0" smtClean="0"/>
          </a:p>
          <a:p>
            <a:pPr marL="960120" lvl="4" indent="-342900" algn="just"/>
            <a:r>
              <a:rPr lang="pt-BR" sz="2400" dirty="0" smtClean="0"/>
              <a:t>Penhora sobre a propriedade resolúvel, quanto ao credor </a:t>
            </a:r>
            <a:r>
              <a:rPr lang="pt-BR" sz="2400" dirty="0" err="1" smtClean="0"/>
              <a:t>fudiciário</a:t>
            </a:r>
            <a:endParaRPr lang="pt-BR" sz="2400" dirty="0" smtClean="0"/>
          </a:p>
          <a:p>
            <a:pPr marL="960120" lvl="4" indent="-342900" algn="just"/>
            <a:endParaRPr lang="pt-BR" sz="2400" dirty="0"/>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24365691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1368"/>
            <a:ext cx="8309204" cy="1107573"/>
          </a:xfrm>
        </p:spPr>
        <p:txBody>
          <a:bodyPr>
            <a:normAutofit fontScale="90000"/>
          </a:bodyPr>
          <a:lstStyle/>
          <a:p>
            <a:pPr algn="just"/>
            <a:r>
              <a:rPr lang="pt-BR" sz="3600" b="1" dirty="0" smtClean="0">
                <a:solidFill>
                  <a:srgbClr val="AF0C0C"/>
                </a:solidFill>
              </a:rPr>
              <a:t>PENHORA E INDISPONIBILIDADE DE IM</a:t>
            </a:r>
            <a:r>
              <a:rPr lang="pt-BR" sz="3600" b="1" dirty="0" smtClean="0">
                <a:solidFill>
                  <a:srgbClr val="AF0C0C"/>
                </a:solidFill>
              </a:rPr>
              <a:t>ÓVEL ALIENADO FIDUCIARIAMENTE</a:t>
            </a:r>
            <a:endParaRPr lang="pt-BR" sz="3600" b="1" dirty="0">
              <a:solidFill>
                <a:srgbClr val="AF0C0C"/>
              </a:solidFill>
            </a:endParaRPr>
          </a:p>
        </p:txBody>
      </p:sp>
      <p:sp>
        <p:nvSpPr>
          <p:cNvPr id="3" name="Content Placeholder 2"/>
          <p:cNvSpPr>
            <a:spLocks noGrp="1"/>
          </p:cNvSpPr>
          <p:nvPr>
            <p:ph idx="1"/>
          </p:nvPr>
        </p:nvSpPr>
        <p:spPr>
          <a:xfrm>
            <a:off x="111959" y="2200284"/>
            <a:ext cx="8888707" cy="4657716"/>
          </a:xfrm>
        </p:spPr>
        <p:txBody>
          <a:bodyPr>
            <a:normAutofit/>
          </a:bodyPr>
          <a:lstStyle/>
          <a:p>
            <a:pPr marL="502920" lvl="2" indent="-342900" algn="just"/>
            <a:r>
              <a:rPr lang="pt-BR" sz="2800" dirty="0" smtClean="0"/>
              <a:t>ARREMATAÇÃO EM HASTA PÚBLICA DE DIREITO REAL DE AQUISIÇÃO PENHORADO</a:t>
            </a:r>
          </a:p>
          <a:p>
            <a:pPr marL="502920" lvl="2" indent="-342900" algn="just"/>
            <a:endParaRPr lang="pt-BR" sz="2800" dirty="0"/>
          </a:p>
          <a:p>
            <a:pPr marL="777240" lvl="3" indent="-342900" algn="just"/>
            <a:r>
              <a:rPr lang="pt-BR" sz="2600" dirty="0" smtClean="0"/>
              <a:t>QUAL A POSIÇÃO DO ARREMATANTE NO CONTRATO ORIGINAL?</a:t>
            </a:r>
          </a:p>
          <a:p>
            <a:pPr marL="777240" lvl="3" indent="-342900" algn="just"/>
            <a:endParaRPr lang="pt-BR" sz="2600" dirty="0"/>
          </a:p>
          <a:p>
            <a:pPr marL="777240" lvl="3" indent="-342900" algn="just"/>
            <a:r>
              <a:rPr lang="pt-BR" sz="2600" dirty="0" smtClean="0"/>
              <a:t>COMO ESTA ARREMATAÇÃO DEVE SER TRATADA À LUZ DO FÓLIO REAL?</a:t>
            </a:r>
            <a:endParaRPr lang="pt-BR" sz="2600" dirty="0"/>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15909640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1368"/>
            <a:ext cx="8309204" cy="1107573"/>
          </a:xfrm>
        </p:spPr>
        <p:txBody>
          <a:bodyPr>
            <a:normAutofit fontScale="90000"/>
          </a:bodyPr>
          <a:lstStyle/>
          <a:p>
            <a:pPr algn="just"/>
            <a:r>
              <a:rPr lang="pt-BR" sz="3600" b="1" dirty="0" smtClean="0">
                <a:solidFill>
                  <a:srgbClr val="AF0C0C"/>
                </a:solidFill>
              </a:rPr>
              <a:t>PENHORA E INDISPONIBILIDADE DE IM</a:t>
            </a:r>
            <a:r>
              <a:rPr lang="pt-BR" sz="3600" b="1" dirty="0" smtClean="0">
                <a:solidFill>
                  <a:srgbClr val="AF0C0C"/>
                </a:solidFill>
              </a:rPr>
              <a:t>ÓVEL ALIENADO FIDUCIARIAMENTE</a:t>
            </a:r>
            <a:endParaRPr lang="pt-BR" sz="3600" b="1" dirty="0">
              <a:solidFill>
                <a:srgbClr val="AF0C0C"/>
              </a:solidFill>
            </a:endParaRPr>
          </a:p>
        </p:txBody>
      </p:sp>
      <p:sp>
        <p:nvSpPr>
          <p:cNvPr id="3" name="Content Placeholder 2"/>
          <p:cNvSpPr>
            <a:spLocks noGrp="1"/>
          </p:cNvSpPr>
          <p:nvPr>
            <p:ph idx="1"/>
          </p:nvPr>
        </p:nvSpPr>
        <p:spPr>
          <a:xfrm>
            <a:off x="111959" y="2200284"/>
            <a:ext cx="8888707" cy="4657716"/>
          </a:xfrm>
        </p:spPr>
        <p:txBody>
          <a:bodyPr>
            <a:normAutofit fontScale="92500" lnSpcReduction="10000"/>
          </a:bodyPr>
          <a:lstStyle/>
          <a:p>
            <a:pPr marL="502920" lvl="2" indent="-342900" algn="just"/>
            <a:r>
              <a:rPr lang="pt-BR" sz="2800" dirty="0" smtClean="0"/>
              <a:t>ARREMATAÇÃO EM HASTA PÚBLICA DE DIREITO REAL DE AQUISIÇÃO PENHORADO</a:t>
            </a:r>
          </a:p>
          <a:p>
            <a:pPr marL="502920" lvl="2" indent="-342900" algn="just"/>
            <a:endParaRPr lang="pt-BR" sz="2800" dirty="0"/>
          </a:p>
          <a:p>
            <a:pPr marL="777240" lvl="3" indent="-342900" algn="just"/>
            <a:r>
              <a:rPr lang="pt-BR" sz="2600" dirty="0" smtClean="0"/>
              <a:t>QUAL A POSIÇÃO DO ARREMATANTE NO CONTRATO ORIGINAL?	</a:t>
            </a:r>
          </a:p>
          <a:p>
            <a:pPr marL="960120" lvl="4" indent="-342900" algn="just"/>
            <a:r>
              <a:rPr lang="pt-BR" sz="2400" dirty="0" smtClean="0"/>
              <a:t>Divergência doutrinária</a:t>
            </a:r>
          </a:p>
          <a:p>
            <a:pPr marL="1143000" lvl="5" indent="-342900" algn="just"/>
            <a:r>
              <a:rPr lang="en-US" sz="2300" dirty="0" smtClean="0"/>
              <a:t>A</a:t>
            </a:r>
            <a:r>
              <a:rPr lang="pt-BR" sz="2300" dirty="0" smtClean="0"/>
              <a:t>) Arrematante se sub-roga nos direitos e deveres do devedor </a:t>
            </a:r>
            <a:r>
              <a:rPr lang="pt-BR" sz="2300" dirty="0" err="1" smtClean="0"/>
              <a:t>fiduciante</a:t>
            </a:r>
            <a:r>
              <a:rPr lang="pt-BR" sz="2300" dirty="0" smtClean="0"/>
              <a:t>, substituindo-o na relação contratual com o credor fiduciário (</a:t>
            </a:r>
            <a:r>
              <a:rPr lang="pt-BR" sz="2300" dirty="0" err="1" smtClean="0"/>
              <a:t>Melhim</a:t>
            </a:r>
            <a:r>
              <a:rPr lang="pt-BR" sz="2300" dirty="0" smtClean="0"/>
              <a:t> </a:t>
            </a:r>
            <a:r>
              <a:rPr lang="pt-BR" sz="2300" dirty="0" err="1" smtClean="0"/>
              <a:t>Namem</a:t>
            </a:r>
            <a:r>
              <a:rPr lang="pt-BR" sz="2300" dirty="0" smtClean="0"/>
              <a:t> </a:t>
            </a:r>
            <a:r>
              <a:rPr lang="pt-BR" sz="2300" dirty="0" err="1" smtClean="0"/>
              <a:t>Chalhub</a:t>
            </a:r>
            <a:r>
              <a:rPr lang="pt-BR" sz="2300" dirty="0" smtClean="0"/>
              <a:t>)</a:t>
            </a:r>
          </a:p>
          <a:p>
            <a:pPr marL="1143000" lvl="5" indent="-342900" algn="just"/>
            <a:r>
              <a:rPr lang="en-US" sz="2300" dirty="0" smtClean="0"/>
              <a:t>B</a:t>
            </a:r>
            <a:r>
              <a:rPr lang="pt-BR" sz="2300" dirty="0" smtClean="0"/>
              <a:t>) Arrematante terá direitos para serem exercidos no tempo e nas condições do contrato, ou seja, devedor fiduciário continua devedor fiduciário (Mauro Antônio Rocha </a:t>
            </a:r>
            <a:r>
              <a:rPr lang="mr-IN" sz="2300" dirty="0" smtClean="0"/>
              <a:t>–</a:t>
            </a:r>
            <a:r>
              <a:rPr lang="pt-BR" sz="2300" dirty="0" smtClean="0"/>
              <a:t> Coordenador Jurídico de Contratos Imobiliários na CEF </a:t>
            </a:r>
            <a:r>
              <a:rPr lang="mr-IN" sz="2300" dirty="0" smtClean="0"/>
              <a:t>–</a:t>
            </a:r>
            <a:r>
              <a:rPr lang="pt-BR" sz="2300" dirty="0" smtClean="0"/>
              <a:t> RDI 84/463)</a:t>
            </a:r>
          </a:p>
          <a:p>
            <a:pPr marL="434340" lvl="3" indent="0" algn="just">
              <a:buNone/>
            </a:pPr>
            <a:endParaRPr lang="pt-BR" sz="2600" dirty="0"/>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1695344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AF0C0C"/>
                </a:solidFill>
              </a:rPr>
              <a:t>F</a:t>
            </a:r>
            <a:r>
              <a:rPr lang="pt-BR" b="1" dirty="0" smtClean="0">
                <a:solidFill>
                  <a:srgbClr val="AF0C0C"/>
                </a:solidFill>
              </a:rPr>
              <a:t>ORMA DO TÍTULO</a:t>
            </a:r>
            <a:endParaRPr lang="pt-BR" b="1" dirty="0">
              <a:solidFill>
                <a:srgbClr val="AF0C0C"/>
              </a:solidFill>
            </a:endParaRPr>
          </a:p>
        </p:txBody>
      </p:sp>
      <p:sp>
        <p:nvSpPr>
          <p:cNvPr id="3" name="Content Placeholder 2"/>
          <p:cNvSpPr>
            <a:spLocks noGrp="1"/>
          </p:cNvSpPr>
          <p:nvPr>
            <p:ph idx="1"/>
          </p:nvPr>
        </p:nvSpPr>
        <p:spPr>
          <a:xfrm>
            <a:off x="115464" y="1600199"/>
            <a:ext cx="8916282" cy="5159989"/>
          </a:xfrm>
        </p:spPr>
        <p:txBody>
          <a:bodyPr>
            <a:normAutofit lnSpcReduction="10000"/>
          </a:bodyPr>
          <a:lstStyle/>
          <a:p>
            <a:r>
              <a:rPr lang="pt-BR" sz="3200" dirty="0" smtClean="0"/>
              <a:t>ESCRITURA PÚBLICA</a:t>
            </a:r>
          </a:p>
          <a:p>
            <a:pPr lvl="1"/>
            <a:r>
              <a:rPr lang="pt-BR" sz="2800" dirty="0" smtClean="0"/>
              <a:t>Contratos de qualquer pessoa física ou jurídica</a:t>
            </a:r>
          </a:p>
          <a:p>
            <a:pPr lvl="1"/>
            <a:endParaRPr lang="pt-BR" dirty="0" smtClean="0"/>
          </a:p>
          <a:p>
            <a:r>
              <a:rPr lang="pt-BR" sz="3200" dirty="0" smtClean="0"/>
              <a:t>INSTRUMENTO PARTICULAR </a:t>
            </a:r>
            <a:r>
              <a:rPr lang="en-US" sz="3200" dirty="0" smtClean="0"/>
              <a:t>–</a:t>
            </a:r>
            <a:r>
              <a:rPr lang="pt-BR" sz="3200" dirty="0" smtClean="0"/>
              <a:t> TJMG</a:t>
            </a:r>
          </a:p>
          <a:p>
            <a:pPr lvl="1"/>
            <a:r>
              <a:rPr lang="pt-BR" sz="2800" dirty="0" smtClean="0"/>
              <a:t>Entidades integrantes do SFI</a:t>
            </a:r>
          </a:p>
          <a:p>
            <a:pPr lvl="1"/>
            <a:r>
              <a:rPr lang="pt-BR" sz="2800" dirty="0" smtClean="0"/>
              <a:t>Cooperativas de crédito</a:t>
            </a:r>
          </a:p>
          <a:p>
            <a:pPr lvl="1"/>
            <a:r>
              <a:rPr lang="pt-BR" sz="2800" dirty="0" smtClean="0"/>
              <a:t>Consórcios (Parágrafo Único, Lei nº 11.795/2008)</a:t>
            </a:r>
          </a:p>
          <a:p>
            <a:pPr marL="0" indent="0" algn="just">
              <a:spcBef>
                <a:spcPts val="0"/>
              </a:spcBef>
              <a:buNone/>
            </a:pPr>
            <a:r>
              <a:rPr lang="pt-BR" sz="1300" i="1" dirty="0" smtClean="0"/>
              <a:t>	</a:t>
            </a:r>
            <a:r>
              <a:rPr lang="pt-BR" sz="2200" i="1" dirty="0" smtClean="0"/>
              <a:t>Art. 45.  O registro e a averbação referentes à aquisição de imóvel por meio do Sistema de Consórcios serão considerados, para efeito de cálculo de taxas, emolumentos e custas, como um único ato. </a:t>
            </a:r>
          </a:p>
          <a:p>
            <a:pPr marL="0" indent="0" algn="just">
              <a:spcBef>
                <a:spcPts val="0"/>
              </a:spcBef>
              <a:buNone/>
            </a:pPr>
            <a:r>
              <a:rPr lang="pt-BR" sz="2200" i="1" dirty="0" smtClean="0"/>
              <a:t>	Parágrafo único.  O contrato de compra e venda de imóvel por meio do Sistema de Consórcios poderá ser celebrado por instrumento particular. </a:t>
            </a:r>
            <a:r>
              <a:rPr lang="pt-BR" sz="2200" dirty="0" smtClean="0"/>
              <a:t> </a:t>
            </a:r>
          </a:p>
          <a:p>
            <a:pPr lvl="2"/>
            <a:endParaRPr lang="pt-BR" dirty="0"/>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0"/>
            <a:ext cx="2620328" cy="713740"/>
          </a:xfrm>
          <a:prstGeom prst="rect">
            <a:avLst/>
          </a:prstGeom>
          <a:noFill/>
          <a:ln>
            <a:noFill/>
          </a:ln>
        </p:spPr>
      </p:pic>
    </p:spTree>
    <p:extLst>
      <p:ext uri="{BB962C8B-B14F-4D97-AF65-F5344CB8AC3E}">
        <p14:creationId xmlns:p14="http://schemas.microsoft.com/office/powerpoint/2010/main" val="22950814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1368"/>
            <a:ext cx="8309204" cy="1107573"/>
          </a:xfrm>
        </p:spPr>
        <p:txBody>
          <a:bodyPr>
            <a:normAutofit fontScale="90000"/>
          </a:bodyPr>
          <a:lstStyle/>
          <a:p>
            <a:pPr algn="just"/>
            <a:r>
              <a:rPr lang="pt-BR" sz="3600" b="1" dirty="0" smtClean="0">
                <a:solidFill>
                  <a:srgbClr val="AF0C0C"/>
                </a:solidFill>
              </a:rPr>
              <a:t>PENHORA E INDISPONIBILIDADE DE IM</a:t>
            </a:r>
            <a:r>
              <a:rPr lang="pt-BR" sz="3600" b="1" dirty="0" smtClean="0">
                <a:solidFill>
                  <a:srgbClr val="AF0C0C"/>
                </a:solidFill>
              </a:rPr>
              <a:t>ÓVEL ALIENADO FIDUCIARIAMENTE</a:t>
            </a:r>
            <a:endParaRPr lang="pt-BR" sz="3600" b="1" dirty="0">
              <a:solidFill>
                <a:srgbClr val="AF0C0C"/>
              </a:solidFill>
            </a:endParaRPr>
          </a:p>
        </p:txBody>
      </p:sp>
      <p:sp>
        <p:nvSpPr>
          <p:cNvPr id="3" name="Content Placeholder 2"/>
          <p:cNvSpPr>
            <a:spLocks noGrp="1"/>
          </p:cNvSpPr>
          <p:nvPr>
            <p:ph idx="1"/>
          </p:nvPr>
        </p:nvSpPr>
        <p:spPr>
          <a:xfrm>
            <a:off x="111959" y="2200284"/>
            <a:ext cx="8888707" cy="4657716"/>
          </a:xfrm>
        </p:spPr>
        <p:txBody>
          <a:bodyPr>
            <a:normAutofit lnSpcReduction="10000"/>
          </a:bodyPr>
          <a:lstStyle/>
          <a:p>
            <a:pPr marL="342900" lvl="1" indent="-457200" algn="just"/>
            <a:r>
              <a:rPr lang="pt-BR" sz="3200" dirty="0" smtClean="0"/>
              <a:t>A) Arrematante </a:t>
            </a:r>
            <a:r>
              <a:rPr lang="pt-BR" sz="3200" dirty="0"/>
              <a:t>se sub-roga nos direitos e deveres do devedor </a:t>
            </a:r>
            <a:r>
              <a:rPr lang="pt-BR" sz="3200" dirty="0" err="1"/>
              <a:t>fiduciante</a:t>
            </a:r>
            <a:r>
              <a:rPr lang="pt-BR" sz="3200" dirty="0"/>
              <a:t>, substituindo-o na relação contratual com o credor fiduciário (</a:t>
            </a:r>
            <a:r>
              <a:rPr lang="pt-BR" sz="3200" dirty="0" err="1"/>
              <a:t>Melhim</a:t>
            </a:r>
            <a:r>
              <a:rPr lang="pt-BR" sz="3200" dirty="0"/>
              <a:t> </a:t>
            </a:r>
            <a:r>
              <a:rPr lang="pt-BR" sz="3200" dirty="0" err="1"/>
              <a:t>Namem</a:t>
            </a:r>
            <a:r>
              <a:rPr lang="pt-BR" sz="3200" dirty="0"/>
              <a:t> </a:t>
            </a:r>
            <a:r>
              <a:rPr lang="pt-BR" sz="3200" dirty="0" err="1"/>
              <a:t>Chalhub</a:t>
            </a:r>
            <a:r>
              <a:rPr lang="pt-BR" sz="3200" dirty="0"/>
              <a:t>)</a:t>
            </a:r>
          </a:p>
          <a:p>
            <a:pPr marL="891540" lvl="3" indent="-457200" algn="just"/>
            <a:r>
              <a:rPr lang="pt-BR" sz="2600" dirty="0" smtClean="0"/>
              <a:t>Registro da Arrematação na matrícula do imóvel já importa em substituição do devedor na relação contratual com o credor fiduciário.</a:t>
            </a:r>
          </a:p>
          <a:p>
            <a:pPr marL="891540" lvl="3" indent="-457200" algn="just"/>
            <a:r>
              <a:rPr lang="pt-BR" sz="2600" dirty="0" smtClean="0"/>
              <a:t>Eventual intimação de devedor fiduciário será na pessoa do arrematante.</a:t>
            </a:r>
          </a:p>
          <a:p>
            <a:pPr marL="891540" lvl="3" indent="-457200" algn="just"/>
            <a:r>
              <a:rPr lang="pt-BR" sz="2600" dirty="0" smtClean="0"/>
              <a:t>Quitação do débito extingue a AF e o arrematante terá a propriedade plena. </a:t>
            </a:r>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19998346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1368"/>
            <a:ext cx="8309204" cy="1107573"/>
          </a:xfrm>
        </p:spPr>
        <p:txBody>
          <a:bodyPr>
            <a:normAutofit fontScale="90000"/>
          </a:bodyPr>
          <a:lstStyle/>
          <a:p>
            <a:pPr algn="just"/>
            <a:r>
              <a:rPr lang="pt-BR" sz="3600" b="1" dirty="0" smtClean="0">
                <a:solidFill>
                  <a:srgbClr val="AF0C0C"/>
                </a:solidFill>
              </a:rPr>
              <a:t>PENHORA E INDISPONIBILIDADE DE IM</a:t>
            </a:r>
            <a:r>
              <a:rPr lang="pt-BR" sz="3600" b="1" dirty="0" smtClean="0">
                <a:solidFill>
                  <a:srgbClr val="AF0C0C"/>
                </a:solidFill>
              </a:rPr>
              <a:t>ÓVEL ALIENADO FIDUCIARIAMENTE</a:t>
            </a:r>
            <a:endParaRPr lang="pt-BR" sz="3600" b="1" dirty="0">
              <a:solidFill>
                <a:srgbClr val="AF0C0C"/>
              </a:solidFill>
            </a:endParaRPr>
          </a:p>
        </p:txBody>
      </p:sp>
      <p:sp>
        <p:nvSpPr>
          <p:cNvPr id="3" name="Content Placeholder 2"/>
          <p:cNvSpPr>
            <a:spLocks noGrp="1"/>
          </p:cNvSpPr>
          <p:nvPr>
            <p:ph idx="1"/>
          </p:nvPr>
        </p:nvSpPr>
        <p:spPr>
          <a:xfrm>
            <a:off x="111959" y="2200284"/>
            <a:ext cx="8888707" cy="4657716"/>
          </a:xfrm>
        </p:spPr>
        <p:txBody>
          <a:bodyPr>
            <a:normAutofit fontScale="92500" lnSpcReduction="20000"/>
          </a:bodyPr>
          <a:lstStyle/>
          <a:p>
            <a:pPr marL="68580" indent="-457200" algn="just"/>
            <a:r>
              <a:rPr lang="en-US" sz="3200" dirty="0"/>
              <a:t>B</a:t>
            </a:r>
            <a:r>
              <a:rPr lang="pt-BR" sz="3200" dirty="0"/>
              <a:t>) Arrematante terá direitos para serem exercidos no tempo e nas condições do contrato, ou seja, devedor fiduciário continua devedor fiduciário </a:t>
            </a:r>
            <a:r>
              <a:rPr lang="pt-BR" sz="2000" dirty="0"/>
              <a:t>(Mauro Antônio Rocha </a:t>
            </a:r>
            <a:r>
              <a:rPr lang="mr-IN" sz="2000" dirty="0"/>
              <a:t>–</a:t>
            </a:r>
            <a:r>
              <a:rPr lang="pt-BR" sz="2000" dirty="0"/>
              <a:t> </a:t>
            </a:r>
            <a:r>
              <a:rPr lang="pt-BR" sz="2000" b="1" dirty="0"/>
              <a:t>Coordenador Jurídico de Contratos Imobiliários na CEF</a:t>
            </a:r>
            <a:r>
              <a:rPr lang="pt-BR" sz="2000" dirty="0"/>
              <a:t> </a:t>
            </a:r>
            <a:r>
              <a:rPr lang="mr-IN" sz="2000" dirty="0"/>
              <a:t>–</a:t>
            </a:r>
            <a:r>
              <a:rPr lang="pt-BR" sz="2000" dirty="0"/>
              <a:t> RDI 84/463</a:t>
            </a:r>
            <a:r>
              <a:rPr lang="pt-BR" sz="2000" dirty="0" smtClean="0"/>
              <a:t>)</a:t>
            </a:r>
          </a:p>
          <a:p>
            <a:pPr marL="891540" lvl="3" indent="-457200" algn="just"/>
            <a:r>
              <a:rPr lang="pt-BR" sz="2400" dirty="0" smtClean="0"/>
              <a:t>Registro da arremata</a:t>
            </a:r>
            <a:r>
              <a:rPr lang="pt-BR" sz="2400" dirty="0" smtClean="0"/>
              <a:t>ção na matrícula não muda a pessoa do devedor </a:t>
            </a:r>
            <a:r>
              <a:rPr lang="pt-BR" sz="2400" dirty="0" err="1" smtClean="0"/>
              <a:t>fiduciante</a:t>
            </a:r>
            <a:r>
              <a:rPr lang="pt-BR" sz="2400" dirty="0" smtClean="0"/>
              <a:t>. </a:t>
            </a:r>
          </a:p>
          <a:p>
            <a:pPr marL="891540" lvl="3" indent="-457200" algn="just"/>
            <a:r>
              <a:rPr lang="pt-BR" sz="2400" dirty="0" smtClean="0"/>
              <a:t>Assunção do débito e substituição do devedor somente com anuência expressa do credor fiduciário e do próprio devedor </a:t>
            </a:r>
            <a:r>
              <a:rPr lang="pt-BR" sz="2400" dirty="0" err="1" smtClean="0"/>
              <a:t>fiduciante</a:t>
            </a:r>
            <a:r>
              <a:rPr lang="pt-BR" sz="2400" dirty="0" smtClean="0"/>
              <a:t>.</a:t>
            </a:r>
          </a:p>
          <a:p>
            <a:pPr marL="891540" lvl="3" indent="-457200" algn="just"/>
            <a:r>
              <a:rPr lang="pt-BR" sz="2400" dirty="0" smtClean="0"/>
              <a:t>A transmissão da titularidade de direitos somente se opera na liquidação da dívida ou no que exceder o valor da dívida e todos os acréscimos legais em razão de eventual venda do imóvel em leilão após consolidação.</a:t>
            </a:r>
            <a:endParaRPr lang="pt-BR" sz="2400" dirty="0"/>
          </a:p>
          <a:p>
            <a:pPr marL="342900" lvl="1" indent="-457200" algn="just"/>
            <a:endParaRPr lang="pt-BR" sz="2600" dirty="0" smtClean="0"/>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24584750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1368"/>
            <a:ext cx="8309204" cy="1107573"/>
          </a:xfrm>
        </p:spPr>
        <p:txBody>
          <a:bodyPr>
            <a:normAutofit fontScale="90000"/>
          </a:bodyPr>
          <a:lstStyle/>
          <a:p>
            <a:pPr algn="just"/>
            <a:r>
              <a:rPr lang="pt-BR" sz="3600" b="1" dirty="0" smtClean="0">
                <a:solidFill>
                  <a:srgbClr val="AF0C0C"/>
                </a:solidFill>
              </a:rPr>
              <a:t>PENHORA E INDISPONIBILIDADE DE IM</a:t>
            </a:r>
            <a:r>
              <a:rPr lang="pt-BR" sz="3600" b="1" dirty="0" smtClean="0">
                <a:solidFill>
                  <a:srgbClr val="AF0C0C"/>
                </a:solidFill>
              </a:rPr>
              <a:t>ÓVEL ALIENADO FIDUCIARIAMENTE</a:t>
            </a:r>
            <a:endParaRPr lang="pt-BR" sz="3600" b="1" dirty="0">
              <a:solidFill>
                <a:srgbClr val="AF0C0C"/>
              </a:solidFill>
            </a:endParaRPr>
          </a:p>
        </p:txBody>
      </p:sp>
      <p:sp>
        <p:nvSpPr>
          <p:cNvPr id="3" name="Content Placeholder 2"/>
          <p:cNvSpPr>
            <a:spLocks noGrp="1"/>
          </p:cNvSpPr>
          <p:nvPr>
            <p:ph idx="1"/>
          </p:nvPr>
        </p:nvSpPr>
        <p:spPr>
          <a:xfrm>
            <a:off x="111959" y="2200284"/>
            <a:ext cx="8888707" cy="4657716"/>
          </a:xfrm>
        </p:spPr>
        <p:txBody>
          <a:bodyPr>
            <a:normAutofit/>
          </a:bodyPr>
          <a:lstStyle/>
          <a:p>
            <a:pPr marL="68580" indent="-457200" algn="just"/>
            <a:r>
              <a:rPr lang="en-US" sz="3200" dirty="0"/>
              <a:t>B</a:t>
            </a:r>
            <a:r>
              <a:rPr lang="pt-BR" sz="3200" dirty="0"/>
              <a:t>) Arrematante terá direitos para serem exercidos no tempo e nas condições do contrato, ou seja, devedor fiduciário continua devedor fiduciário </a:t>
            </a:r>
            <a:r>
              <a:rPr lang="pt-BR" sz="2000" dirty="0"/>
              <a:t>(Mauro Antônio Rocha </a:t>
            </a:r>
            <a:r>
              <a:rPr lang="mr-IN" sz="2000" dirty="0"/>
              <a:t>–</a:t>
            </a:r>
            <a:r>
              <a:rPr lang="pt-BR" sz="2000" dirty="0"/>
              <a:t> </a:t>
            </a:r>
            <a:r>
              <a:rPr lang="pt-BR" sz="2000" b="1" dirty="0"/>
              <a:t>Coordenador Jurídico de Contratos Imobiliários na CEF</a:t>
            </a:r>
            <a:r>
              <a:rPr lang="pt-BR" sz="2000" dirty="0"/>
              <a:t> </a:t>
            </a:r>
            <a:r>
              <a:rPr lang="mr-IN" sz="2000" dirty="0"/>
              <a:t>–</a:t>
            </a:r>
            <a:r>
              <a:rPr lang="pt-BR" sz="2000" dirty="0"/>
              <a:t> RDI 84/463</a:t>
            </a:r>
            <a:r>
              <a:rPr lang="pt-BR" sz="2000" dirty="0" smtClean="0"/>
              <a:t>)</a:t>
            </a:r>
          </a:p>
          <a:p>
            <a:pPr marL="617220" lvl="2" indent="-457200" algn="just"/>
            <a:r>
              <a:rPr lang="pt-BR" sz="2400" dirty="0" smtClean="0"/>
              <a:t>Nada impede que o arrematante,</a:t>
            </a:r>
            <a:r>
              <a:rPr lang="pt-BR" sz="2400" dirty="0"/>
              <a:t> </a:t>
            </a:r>
            <a:r>
              <a:rPr lang="pt-BR" sz="2400" dirty="0" smtClean="0"/>
              <a:t>seu critério, se sub-rogue no crédito, ao pagar ao credor fiduciário o saldo devedor contratado</a:t>
            </a:r>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36178780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1368"/>
            <a:ext cx="8309204" cy="1107573"/>
          </a:xfrm>
        </p:spPr>
        <p:txBody>
          <a:bodyPr>
            <a:normAutofit fontScale="90000"/>
          </a:bodyPr>
          <a:lstStyle/>
          <a:p>
            <a:pPr algn="just"/>
            <a:r>
              <a:rPr lang="pt-BR" sz="3600" b="1" dirty="0" smtClean="0">
                <a:solidFill>
                  <a:srgbClr val="AF0C0C"/>
                </a:solidFill>
              </a:rPr>
              <a:t>PENHORA DE IM</a:t>
            </a:r>
            <a:r>
              <a:rPr lang="pt-BR" sz="3600" b="1" dirty="0" smtClean="0">
                <a:solidFill>
                  <a:srgbClr val="AF0C0C"/>
                </a:solidFill>
              </a:rPr>
              <a:t>ÓVEL ALIENADO FIDUCIARIAMENTE</a:t>
            </a:r>
            <a:endParaRPr lang="pt-BR" sz="3600" b="1" dirty="0">
              <a:solidFill>
                <a:srgbClr val="AF0C0C"/>
              </a:solidFill>
            </a:endParaRPr>
          </a:p>
        </p:txBody>
      </p:sp>
      <p:sp>
        <p:nvSpPr>
          <p:cNvPr id="3" name="Content Placeholder 2"/>
          <p:cNvSpPr>
            <a:spLocks noGrp="1"/>
          </p:cNvSpPr>
          <p:nvPr>
            <p:ph idx="1"/>
          </p:nvPr>
        </p:nvSpPr>
        <p:spPr>
          <a:xfrm>
            <a:off x="111959" y="2200284"/>
            <a:ext cx="8888707" cy="4657716"/>
          </a:xfrm>
        </p:spPr>
        <p:txBody>
          <a:bodyPr>
            <a:normAutofit/>
          </a:bodyPr>
          <a:lstStyle/>
          <a:p>
            <a:pPr marL="0" indent="0" algn="just">
              <a:buNone/>
            </a:pPr>
            <a:r>
              <a:rPr lang="pt-BR" dirty="0" smtClean="0"/>
              <a:t>1 </a:t>
            </a:r>
            <a:r>
              <a:rPr lang="pt-BR" dirty="0"/>
              <a:t>– É possível o início do procedimento de intimação para purgação da mora em que pese a indisponibilidade averbada</a:t>
            </a:r>
            <a:r>
              <a:rPr lang="pt-BR" dirty="0" smtClean="0"/>
              <a:t>; </a:t>
            </a:r>
          </a:p>
          <a:p>
            <a:pPr marL="0" indent="0" algn="just">
              <a:buNone/>
            </a:pPr>
            <a:endParaRPr lang="pt-BR" dirty="0" smtClean="0"/>
          </a:p>
          <a:p>
            <a:pPr marL="0" indent="0" algn="just">
              <a:buNone/>
            </a:pPr>
            <a:r>
              <a:rPr lang="pt-BR" dirty="0" smtClean="0"/>
              <a:t>2 – É </a:t>
            </a:r>
            <a:r>
              <a:rPr lang="pt-BR" dirty="0"/>
              <a:t>possível o procedimento de execução extrajudicial em sua plenitude (desde a intimação, </a:t>
            </a:r>
            <a:r>
              <a:rPr lang="pt-BR" dirty="0" smtClean="0"/>
              <a:t>AV </a:t>
            </a:r>
            <a:r>
              <a:rPr lang="pt-BR" dirty="0"/>
              <a:t>de consolidação e eventual averbação dos leilões negativos) mesmo havendo </a:t>
            </a:r>
            <a:r>
              <a:rPr lang="pt-BR" dirty="0" smtClean="0"/>
              <a:t>registro </a:t>
            </a:r>
            <a:r>
              <a:rPr lang="pt-BR" dirty="0"/>
              <a:t>de penhora sobre os direitos do </a:t>
            </a:r>
            <a:r>
              <a:rPr lang="pt-BR" dirty="0" err="1"/>
              <a:t>fiduciante</a:t>
            </a:r>
            <a:r>
              <a:rPr lang="pt-BR" dirty="0"/>
              <a:t>.</a:t>
            </a:r>
            <a:r>
              <a:rPr lang="pt-BR" dirty="0"/>
              <a:t> </a:t>
            </a:r>
            <a:endParaRPr lang="pt-BR" dirty="0" smtClean="0"/>
          </a:p>
          <a:p>
            <a:pPr marL="0" indent="0" algn="just">
              <a:buNone/>
            </a:pPr>
            <a:r>
              <a:rPr lang="pt-BR" sz="2400" dirty="0"/>
              <a:t>	</a:t>
            </a:r>
            <a:r>
              <a:rPr lang="pt-BR" sz="2400" dirty="0" smtClean="0"/>
              <a:t>Eventualmente, a penhora poderá recair sobre eventual valor excedente ao da dívida sobre o valor de venda em leilão. </a:t>
            </a:r>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21546634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1368"/>
            <a:ext cx="8309204" cy="1107573"/>
          </a:xfrm>
        </p:spPr>
        <p:txBody>
          <a:bodyPr>
            <a:normAutofit fontScale="90000"/>
          </a:bodyPr>
          <a:lstStyle/>
          <a:p>
            <a:pPr algn="just"/>
            <a:r>
              <a:rPr lang="pt-BR" sz="3600" b="1" dirty="0" smtClean="0">
                <a:solidFill>
                  <a:srgbClr val="AF0C0C"/>
                </a:solidFill>
              </a:rPr>
              <a:t>INDISPONIBILIDADE DE IM</a:t>
            </a:r>
            <a:r>
              <a:rPr lang="pt-BR" sz="3600" b="1" dirty="0" smtClean="0">
                <a:solidFill>
                  <a:srgbClr val="AF0C0C"/>
                </a:solidFill>
              </a:rPr>
              <a:t>ÓVEL ALIENADO FIDUCIARIAMENTE</a:t>
            </a:r>
            <a:endParaRPr lang="pt-BR" sz="3600" b="1" dirty="0">
              <a:solidFill>
                <a:srgbClr val="AF0C0C"/>
              </a:solidFill>
            </a:endParaRPr>
          </a:p>
        </p:txBody>
      </p:sp>
      <p:sp>
        <p:nvSpPr>
          <p:cNvPr id="3" name="Content Placeholder 2"/>
          <p:cNvSpPr>
            <a:spLocks noGrp="1"/>
          </p:cNvSpPr>
          <p:nvPr>
            <p:ph idx="1"/>
          </p:nvPr>
        </p:nvSpPr>
        <p:spPr>
          <a:xfrm>
            <a:off x="111959" y="2058941"/>
            <a:ext cx="8888707" cy="4799059"/>
          </a:xfrm>
        </p:spPr>
        <p:txBody>
          <a:bodyPr>
            <a:normAutofit/>
          </a:bodyPr>
          <a:lstStyle/>
          <a:p>
            <a:pPr marL="0" indent="0" algn="just">
              <a:buNone/>
            </a:pPr>
            <a:r>
              <a:rPr lang="pt-BR" dirty="0"/>
              <a:t>1</a:t>
            </a:r>
            <a:r>
              <a:rPr lang="pt-BR" dirty="0" smtClean="0"/>
              <a:t> </a:t>
            </a:r>
            <a:r>
              <a:rPr lang="pt-BR" dirty="0"/>
              <a:t>– A averbação de consolidação, </a:t>
            </a:r>
            <a:r>
              <a:rPr lang="pt-BR" dirty="0" smtClean="0"/>
              <a:t>quando </a:t>
            </a:r>
            <a:r>
              <a:rPr lang="pt-BR" dirty="0"/>
              <a:t>houver </a:t>
            </a:r>
            <a:r>
              <a:rPr lang="pt-BR" dirty="0" smtClean="0"/>
              <a:t>AV </a:t>
            </a:r>
            <a:r>
              <a:rPr lang="pt-BR" dirty="0"/>
              <a:t>de indisponibilidade sobre os direitos do </a:t>
            </a:r>
            <a:r>
              <a:rPr lang="pt-BR" dirty="0" err="1"/>
              <a:t>fiduciante</a:t>
            </a:r>
            <a:r>
              <a:rPr lang="pt-BR" dirty="0"/>
              <a:t>, depende de ordem judicial </a:t>
            </a:r>
            <a:r>
              <a:rPr lang="pt-BR" dirty="0" smtClean="0"/>
              <a:t>expressa, </a:t>
            </a:r>
            <a:r>
              <a:rPr lang="pt-BR" dirty="0"/>
              <a:t>seja ela para o próprio ato de averbação ou para autorizar o prévio cancelamento da </a:t>
            </a:r>
            <a:r>
              <a:rPr lang="pt-BR" dirty="0" smtClean="0"/>
              <a:t>indisponibilidade - ???</a:t>
            </a:r>
          </a:p>
          <a:p>
            <a:pPr lvl="1" algn="just"/>
            <a:r>
              <a:rPr lang="pt-BR" dirty="0" smtClean="0"/>
              <a:t>“</a:t>
            </a:r>
            <a:r>
              <a:rPr lang="pt-BR" dirty="0" smtClean="0"/>
              <a:t>Permitir </a:t>
            </a:r>
            <a:r>
              <a:rPr lang="pt-BR" dirty="0"/>
              <a:t>a averbação da consolidação da propriedade implicaria, por via reflexa, tornar sem efeito a indisponibilidade. Dito de outro modo, traduziria revisão de determinação judicial pela via administrativa, o que não se admite.” (CGJSP – Proc. 167.424/2015 – DJ 05/11/2015)</a:t>
            </a:r>
            <a:r>
              <a:rPr lang="pt-BR" dirty="0"/>
              <a:t> </a:t>
            </a:r>
            <a:endParaRPr lang="pt-BR" dirty="0" smtClean="0"/>
          </a:p>
          <a:p>
            <a:pPr algn="just"/>
            <a:r>
              <a:rPr lang="pt-BR" dirty="0" smtClean="0"/>
              <a:t>CONSEQU</a:t>
            </a:r>
            <a:r>
              <a:rPr lang="pt-BR" dirty="0" smtClean="0"/>
              <a:t>ÊNCIA DESTE ENTENDIMENTO:</a:t>
            </a:r>
          </a:p>
          <a:p>
            <a:pPr lvl="1" algn="just"/>
            <a:r>
              <a:rPr lang="pt-BR" dirty="0" smtClean="0"/>
              <a:t>Perda de efetividade e celeridade da execução extrajudicial em razão da </a:t>
            </a:r>
            <a:r>
              <a:rPr lang="pt-BR" dirty="0" err="1" smtClean="0"/>
              <a:t>judicialização</a:t>
            </a:r>
            <a:r>
              <a:rPr lang="pt-BR" dirty="0" smtClean="0"/>
              <a:t>, quer para cancelar a indisponibilidade, quer para autorizar a consolidação.</a:t>
            </a:r>
            <a:endParaRPr lang="pt-BR" dirty="0" smtClean="0"/>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14416361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1368"/>
            <a:ext cx="8309204" cy="1107573"/>
          </a:xfrm>
        </p:spPr>
        <p:txBody>
          <a:bodyPr>
            <a:normAutofit fontScale="90000"/>
          </a:bodyPr>
          <a:lstStyle/>
          <a:p>
            <a:pPr algn="just"/>
            <a:r>
              <a:rPr lang="pt-BR" sz="3600" b="1" dirty="0" smtClean="0">
                <a:solidFill>
                  <a:srgbClr val="AF0C0C"/>
                </a:solidFill>
              </a:rPr>
              <a:t>INDISPONIBILIDADE DE IM</a:t>
            </a:r>
            <a:r>
              <a:rPr lang="pt-BR" sz="3600" b="1" dirty="0" smtClean="0">
                <a:solidFill>
                  <a:srgbClr val="AF0C0C"/>
                </a:solidFill>
              </a:rPr>
              <a:t>ÓVEL ALIENADO FIDUCIARIAMENTE</a:t>
            </a:r>
            <a:endParaRPr lang="pt-BR" sz="3600" b="1" dirty="0">
              <a:solidFill>
                <a:srgbClr val="AF0C0C"/>
              </a:solidFill>
            </a:endParaRPr>
          </a:p>
        </p:txBody>
      </p:sp>
      <p:sp>
        <p:nvSpPr>
          <p:cNvPr id="3" name="Content Placeholder 2"/>
          <p:cNvSpPr>
            <a:spLocks noGrp="1"/>
          </p:cNvSpPr>
          <p:nvPr>
            <p:ph idx="1"/>
          </p:nvPr>
        </p:nvSpPr>
        <p:spPr>
          <a:xfrm>
            <a:off x="111959" y="2200284"/>
            <a:ext cx="8888707" cy="4657716"/>
          </a:xfrm>
        </p:spPr>
        <p:txBody>
          <a:bodyPr>
            <a:normAutofit fontScale="92500" lnSpcReduction="10000"/>
          </a:bodyPr>
          <a:lstStyle/>
          <a:p>
            <a:pPr algn="just"/>
            <a:r>
              <a:rPr lang="pt-BR" sz="3200" dirty="0" smtClean="0">
                <a:solidFill>
                  <a:srgbClr val="000000"/>
                </a:solidFill>
              </a:rPr>
              <a:t>Consolida</a:t>
            </a:r>
            <a:r>
              <a:rPr lang="pt-BR" sz="3200" dirty="0" smtClean="0">
                <a:solidFill>
                  <a:srgbClr val="000000"/>
                </a:solidFill>
              </a:rPr>
              <a:t>ção da propriedade é o cancelamento da condição resolutiva que recaía sobre a propriedade do credor fiduciário.</a:t>
            </a:r>
          </a:p>
          <a:p>
            <a:pPr lvl="1" algn="just"/>
            <a:r>
              <a:rPr lang="pt-BR" sz="2800" dirty="0" smtClean="0">
                <a:solidFill>
                  <a:srgbClr val="000000"/>
                </a:solidFill>
              </a:rPr>
              <a:t>Motivo pelo qual a consolidação é ato de averbação (ato de cancelamento)</a:t>
            </a:r>
            <a:endParaRPr lang="pt-BR" sz="2800" dirty="0" smtClean="0">
              <a:solidFill>
                <a:srgbClr val="000000"/>
              </a:solidFill>
            </a:endParaRPr>
          </a:p>
          <a:p>
            <a:pPr algn="just"/>
            <a:r>
              <a:rPr lang="pt-BR" sz="3200" dirty="0" smtClean="0">
                <a:solidFill>
                  <a:srgbClr val="000000"/>
                </a:solidFill>
              </a:rPr>
              <a:t>O credor fiduci</a:t>
            </a:r>
            <a:r>
              <a:rPr lang="pt-BR" sz="3200" dirty="0" smtClean="0">
                <a:solidFill>
                  <a:srgbClr val="000000"/>
                </a:solidFill>
              </a:rPr>
              <a:t>ário já é proprietário do imóvel, ainda que sob condição resolutória, razão pela qual não pode ser impedida por indisponibilidade. </a:t>
            </a:r>
          </a:p>
          <a:p>
            <a:pPr lvl="1" algn="just"/>
            <a:r>
              <a:rPr lang="pt-BR" sz="2800" dirty="0" smtClean="0">
                <a:solidFill>
                  <a:srgbClr val="000000"/>
                </a:solidFill>
              </a:rPr>
              <a:t>Exceção: indisponibilidade em razão de reconhecimento de AF em fraude à execução.</a:t>
            </a:r>
            <a:endParaRPr lang="pt-BR" sz="2800" dirty="0" smtClean="0">
              <a:solidFill>
                <a:srgbClr val="000000"/>
              </a:solidFill>
            </a:endParaRPr>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19433030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1368"/>
            <a:ext cx="8309204" cy="1107573"/>
          </a:xfrm>
        </p:spPr>
        <p:txBody>
          <a:bodyPr>
            <a:normAutofit fontScale="90000"/>
          </a:bodyPr>
          <a:lstStyle/>
          <a:p>
            <a:pPr algn="just"/>
            <a:r>
              <a:rPr lang="pt-BR" sz="3600" b="1" dirty="0" smtClean="0">
                <a:solidFill>
                  <a:srgbClr val="AF0C0C"/>
                </a:solidFill>
              </a:rPr>
              <a:t>PENHORA E </a:t>
            </a:r>
            <a:r>
              <a:rPr lang="pt-BR" sz="3600" b="1" dirty="0" smtClean="0">
                <a:solidFill>
                  <a:srgbClr val="AF0C0C"/>
                </a:solidFill>
              </a:rPr>
              <a:t>INDISPONIBILIDADE DE IM</a:t>
            </a:r>
            <a:r>
              <a:rPr lang="pt-BR" sz="3600" b="1" dirty="0" smtClean="0">
                <a:solidFill>
                  <a:srgbClr val="AF0C0C"/>
                </a:solidFill>
              </a:rPr>
              <a:t>ÓVEL ALIENADO FIDUCIARIAMENTE</a:t>
            </a:r>
            <a:endParaRPr lang="pt-BR" sz="3600" b="1" dirty="0">
              <a:solidFill>
                <a:srgbClr val="AF0C0C"/>
              </a:solidFill>
            </a:endParaRPr>
          </a:p>
        </p:txBody>
      </p:sp>
      <p:sp>
        <p:nvSpPr>
          <p:cNvPr id="3" name="Content Placeholder 2"/>
          <p:cNvSpPr>
            <a:spLocks noGrp="1"/>
          </p:cNvSpPr>
          <p:nvPr>
            <p:ph idx="1"/>
          </p:nvPr>
        </p:nvSpPr>
        <p:spPr>
          <a:xfrm>
            <a:off x="111959" y="2200284"/>
            <a:ext cx="8888707" cy="4657716"/>
          </a:xfrm>
        </p:spPr>
        <p:txBody>
          <a:bodyPr>
            <a:normAutofit/>
          </a:bodyPr>
          <a:lstStyle/>
          <a:p>
            <a:pPr marL="0" indent="0" algn="just">
              <a:buNone/>
            </a:pPr>
            <a:r>
              <a:rPr lang="pt-BR" dirty="0" smtClean="0"/>
              <a:t>Suporte teórico: </a:t>
            </a:r>
            <a:r>
              <a:rPr lang="pt-BR" dirty="0"/>
              <a:t>GALHARDO, Flávio. </a:t>
            </a:r>
            <a:r>
              <a:rPr lang="pt-BR" b="1" dirty="0"/>
              <a:t>Averbação de penhora e indisponibilidade sobre direitos de </a:t>
            </a:r>
            <a:r>
              <a:rPr lang="pt-BR" b="1" dirty="0" err="1"/>
              <a:t>fiduciante</a:t>
            </a:r>
            <a:r>
              <a:rPr lang="pt-BR" b="1" dirty="0"/>
              <a:t> e o futuro da alienação fiduciária. </a:t>
            </a:r>
            <a:r>
              <a:rPr lang="pt-BR" dirty="0"/>
              <a:t>Disponível em </a:t>
            </a:r>
            <a:r>
              <a:rPr lang="pt-BR" dirty="0" err="1"/>
              <a:t>http</a:t>
            </a:r>
            <a:r>
              <a:rPr lang="pt-BR" dirty="0"/>
              <a:t>://</a:t>
            </a:r>
            <a:r>
              <a:rPr lang="pt-BR" dirty="0" err="1"/>
              <a:t>iregistradores.org.br</a:t>
            </a:r>
            <a:r>
              <a:rPr lang="pt-BR" dirty="0"/>
              <a:t>/averbacao-de-penhora-e-de-indisponibilidade-sobre-direitos-de-fiduciante-e-o-futuro-da-alienacao-fiduciaria/. Acesso em 31/03/2019. </a:t>
            </a:r>
            <a:r>
              <a:rPr lang="pt-BR" b="1" dirty="0"/>
              <a:t> </a:t>
            </a:r>
            <a:endParaRPr lang="pt-BR" dirty="0"/>
          </a:p>
          <a:p>
            <a:pPr marL="0" indent="0" algn="just">
              <a:buNone/>
            </a:pPr>
            <a:endParaRPr lang="pt-BR" dirty="0" smtClean="0"/>
          </a:p>
          <a:p>
            <a:pPr marL="0" indent="0" algn="just">
              <a:buNone/>
            </a:pPr>
            <a:endParaRPr lang="pt-BR" dirty="0"/>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31890541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76025" y="1308100"/>
            <a:ext cx="7913687" cy="4629150"/>
          </a:xfrm>
        </p:spPr>
        <p:txBody>
          <a:bodyPr>
            <a:normAutofit/>
          </a:bodyPr>
          <a:lstStyle/>
          <a:p>
            <a:pPr algn="ctr"/>
            <a:r>
              <a:rPr lang="pt-BR" sz="3600" b="1" dirty="0" smtClean="0">
                <a:solidFill>
                  <a:srgbClr val="AF0C0C"/>
                </a:solidFill>
              </a:rPr>
              <a:t>OBRIGADA!!!</a:t>
            </a:r>
            <a:endParaRPr lang="pt-BR" sz="3600" b="1" dirty="0">
              <a:solidFill>
                <a:srgbClr val="AF0C0C"/>
              </a:solidFill>
            </a:endParaRPr>
          </a:p>
        </p:txBody>
      </p:sp>
      <p:sp>
        <p:nvSpPr>
          <p:cNvPr id="3" name="Content Placeholder 2"/>
          <p:cNvSpPr>
            <a:spLocks noGrp="1"/>
          </p:cNvSpPr>
          <p:nvPr>
            <p:ph idx="4294967295"/>
          </p:nvPr>
        </p:nvSpPr>
        <p:spPr>
          <a:xfrm>
            <a:off x="0" y="1308100"/>
            <a:ext cx="8888413" cy="5549900"/>
          </a:xfrm>
        </p:spPr>
        <p:txBody>
          <a:bodyPr>
            <a:normAutofit/>
          </a:bodyPr>
          <a:lstStyle/>
          <a:p>
            <a:pPr marL="0" indent="0" algn="ctr">
              <a:buNone/>
            </a:pPr>
            <a:endParaRPr lang="pt-BR" dirty="0" smtClean="0"/>
          </a:p>
          <a:p>
            <a:pPr marL="0" indent="0" algn="ctr">
              <a:buNone/>
            </a:pPr>
            <a:endParaRPr lang="pt-BR" dirty="0"/>
          </a:p>
          <a:p>
            <a:pPr marL="0" indent="0" algn="ctr">
              <a:buNone/>
            </a:pPr>
            <a:endParaRPr lang="pt-BR" dirty="0" smtClean="0"/>
          </a:p>
          <a:p>
            <a:pPr marL="0" indent="0" algn="ctr">
              <a:buNone/>
            </a:pPr>
            <a:endParaRPr lang="pt-BR" dirty="0"/>
          </a:p>
          <a:p>
            <a:pPr marL="0" indent="0" algn="ctr">
              <a:buNone/>
            </a:pPr>
            <a:endParaRPr lang="pt-BR" dirty="0" smtClean="0"/>
          </a:p>
          <a:p>
            <a:pPr marL="0" indent="0" algn="ctr">
              <a:buNone/>
            </a:pPr>
            <a:endParaRPr lang="pt-BR" dirty="0"/>
          </a:p>
          <a:p>
            <a:pPr marL="0" indent="0" algn="ctr">
              <a:buNone/>
            </a:pPr>
            <a:endParaRPr lang="pt-BR" dirty="0" smtClean="0"/>
          </a:p>
          <a:p>
            <a:pPr marL="0" indent="0" algn="ctr">
              <a:buNone/>
            </a:pPr>
            <a:r>
              <a:rPr lang="pt-BR" dirty="0" err="1" smtClean="0"/>
              <a:t>keziahsilvapinto</a:t>
            </a:r>
            <a:r>
              <a:rPr lang="pt-BR" dirty="0" err="1"/>
              <a:t>@gmail.com</a:t>
            </a:r>
            <a:endParaRPr lang="pt-BR" dirty="0"/>
          </a:p>
          <a:p>
            <a:pPr marL="0" indent="0" algn="ctr">
              <a:buNone/>
            </a:pPr>
            <a:endParaRPr lang="pt-BR" dirty="0"/>
          </a:p>
        </p:txBody>
      </p:sp>
      <p:pic>
        <p:nvPicPr>
          <p:cNvPr id="4" name="Imagem 1"/>
          <p:cNvPicPr/>
          <p:nvPr/>
        </p:nvPicPr>
        <p:blipFill>
          <a:blip r:embed="rId2">
            <a:extLst>
              <a:ext uri="{28A0092B-C50C-407E-A947-70E740481C1C}">
                <a14:useLocalDpi xmlns:a14="http://schemas.microsoft.com/office/drawing/2010/main" val="0"/>
              </a:ext>
            </a:extLst>
          </a:blip>
          <a:srcRect/>
          <a:stretch>
            <a:fillRect/>
          </a:stretch>
        </p:blipFill>
        <p:spPr bwMode="auto">
          <a:xfrm>
            <a:off x="3285172" y="237628"/>
            <a:ext cx="2620328" cy="713740"/>
          </a:xfrm>
          <a:prstGeom prst="rect">
            <a:avLst/>
          </a:prstGeom>
          <a:noFill/>
          <a:ln>
            <a:noFill/>
          </a:ln>
        </p:spPr>
      </p:pic>
    </p:spTree>
    <p:extLst>
      <p:ext uri="{BB962C8B-B14F-4D97-AF65-F5344CB8AC3E}">
        <p14:creationId xmlns:p14="http://schemas.microsoft.com/office/powerpoint/2010/main" val="11527639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b="1" dirty="0" smtClean="0">
                <a:solidFill>
                  <a:srgbClr val="AF0C0C"/>
                </a:solidFill>
              </a:rPr>
              <a:t>ENUNCIADO 35 </a:t>
            </a:r>
            <a:r>
              <a:rPr lang="en-US" b="1" dirty="0" smtClean="0">
                <a:solidFill>
                  <a:srgbClr val="AF0C0C"/>
                </a:solidFill>
              </a:rPr>
              <a:t>–</a:t>
            </a:r>
            <a:r>
              <a:rPr lang="pt-BR" b="1" dirty="0" smtClean="0">
                <a:solidFill>
                  <a:srgbClr val="AF0C0C"/>
                </a:solidFill>
              </a:rPr>
              <a:t> CORI-MG</a:t>
            </a:r>
            <a:endParaRPr lang="pt-BR" b="1" dirty="0">
              <a:solidFill>
                <a:srgbClr val="AF0C0C"/>
              </a:solidFill>
            </a:endParaRPr>
          </a:p>
        </p:txBody>
      </p:sp>
      <p:sp>
        <p:nvSpPr>
          <p:cNvPr id="3" name="Content Placeholder 2"/>
          <p:cNvSpPr>
            <a:spLocks noGrp="1"/>
          </p:cNvSpPr>
          <p:nvPr>
            <p:ph idx="1"/>
          </p:nvPr>
        </p:nvSpPr>
        <p:spPr/>
        <p:txBody>
          <a:bodyPr>
            <a:normAutofit lnSpcReduction="10000"/>
          </a:bodyPr>
          <a:lstStyle/>
          <a:p>
            <a:pPr marL="0" indent="0" algn="just" fontAlgn="base">
              <a:buNone/>
            </a:pPr>
            <a:r>
              <a:rPr lang="pt-BR" b="1" dirty="0"/>
              <a:t>35. ALIENAÇÃO FIDUCIÁRIA. CONTRATO PARTICULAR. IMÓVEL COM VALOR SUPERIOR A TRINTA SALÁRIOS MÍNIMOS. INSTRUMENTO EXCLUSIVO PARA ENTIDADES INTEGRANTES DO SISTEMA FINANCEIRO IMOBILIÁRIO.</a:t>
            </a:r>
            <a:endParaRPr lang="pt-BR" dirty="0"/>
          </a:p>
          <a:p>
            <a:pPr marL="0" indent="0" algn="just" fontAlgn="base">
              <a:buNone/>
            </a:pPr>
            <a:r>
              <a:rPr lang="pt-BR" dirty="0"/>
              <a:t>Nos termos do art. 38 da Lei 9.514/1997 e do art. 852 do Provimento 260/CGJ/2013, em sua redação conferida pelo Provimento 299/CGJ/2015, somente as entidades integrantes do Sistema Financeiro Imobiliário podem se valer de contratos particulares para a prática de atos e contratos relativos a alienação fiduciária de bens imóveis e negócios conexos, com valores superiores a trinta salários mínimos.</a:t>
            </a:r>
          </a:p>
          <a:p>
            <a:pPr marL="0" indent="0">
              <a:buNone/>
            </a:pPr>
            <a:endParaRPr lang="pt-BR" dirty="0"/>
          </a:p>
        </p:txBody>
      </p:sp>
    </p:spTree>
    <p:extLst>
      <p:ext uri="{BB962C8B-B14F-4D97-AF65-F5344CB8AC3E}">
        <p14:creationId xmlns:p14="http://schemas.microsoft.com/office/powerpoint/2010/main" val="3677555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just"/>
            <a:r>
              <a:rPr lang="pt-BR" b="1" dirty="0" smtClean="0">
                <a:solidFill>
                  <a:srgbClr val="AF0C0C"/>
                </a:solidFill>
              </a:rPr>
              <a:t>PROCEDIMENTO DE CONTROLE ADMINISTRATIVO - PCA - NO CNJ</a:t>
            </a:r>
            <a:endParaRPr lang="pt-BR" b="1" dirty="0">
              <a:solidFill>
                <a:srgbClr val="AF0C0C"/>
              </a:solidFill>
            </a:endParaRPr>
          </a:p>
        </p:txBody>
      </p:sp>
      <p:sp>
        <p:nvSpPr>
          <p:cNvPr id="3" name="Content Placeholder 2"/>
          <p:cNvSpPr>
            <a:spLocks noGrp="1"/>
          </p:cNvSpPr>
          <p:nvPr>
            <p:ph idx="1"/>
          </p:nvPr>
        </p:nvSpPr>
        <p:spPr>
          <a:xfrm>
            <a:off x="0" y="1639756"/>
            <a:ext cx="9044574" cy="4980911"/>
          </a:xfrm>
        </p:spPr>
        <p:txBody>
          <a:bodyPr>
            <a:normAutofit/>
          </a:bodyPr>
          <a:lstStyle/>
          <a:p>
            <a:pPr>
              <a:buFontTx/>
              <a:buChar char="-"/>
            </a:pPr>
            <a:endParaRPr lang="pt-BR" dirty="0" smtClean="0"/>
          </a:p>
          <a:p>
            <a:pPr>
              <a:buFontTx/>
              <a:buChar char="-"/>
            </a:pPr>
            <a:r>
              <a:rPr lang="pt-BR" sz="2800" dirty="0" smtClean="0"/>
              <a:t>PCA 0000145-56.2018.2.00.0000</a:t>
            </a:r>
          </a:p>
          <a:p>
            <a:pPr>
              <a:buFontTx/>
              <a:buChar char="-"/>
            </a:pPr>
            <a:endParaRPr lang="pt-BR" sz="2800" dirty="0" smtClean="0"/>
          </a:p>
          <a:p>
            <a:pPr algn="just">
              <a:buFontTx/>
              <a:buChar char="-"/>
            </a:pPr>
            <a:r>
              <a:rPr lang="pt-BR" sz="2800" dirty="0" smtClean="0"/>
              <a:t>Questionamento acerca do art</a:t>
            </a:r>
            <a:r>
              <a:rPr lang="pt-BR" sz="2800" dirty="0"/>
              <a:t>. </a:t>
            </a:r>
            <a:r>
              <a:rPr lang="pt-BR" sz="2800" dirty="0" smtClean="0"/>
              <a:t>852, do C</a:t>
            </a:r>
            <a:r>
              <a:rPr lang="pt-BR" sz="2800" dirty="0" smtClean="0"/>
              <a:t>ódigo de Normas de Minas Gerais</a:t>
            </a:r>
            <a:r>
              <a:rPr lang="pt-BR" sz="2800" dirty="0" smtClean="0"/>
              <a:t> </a:t>
            </a:r>
            <a:r>
              <a:rPr lang="pt-BR" sz="2800" dirty="0"/>
              <a:t>com redação determinada pelo Provimento nº 345, de 5 de setembro de </a:t>
            </a:r>
            <a:r>
              <a:rPr lang="pt-BR" sz="2800" dirty="0" smtClean="0"/>
              <a:t>2017 restringir o instrumento particular para os contratos  referidos na Lei nº 9.514/97 e os resultantes da sua aplica</a:t>
            </a:r>
            <a:r>
              <a:rPr lang="pt-BR" sz="2800" dirty="0" smtClean="0"/>
              <a:t>ção apenas a integrantes do SFI, consórcios e nas hipóteses do art. 108, CC.</a:t>
            </a:r>
          </a:p>
        </p:txBody>
      </p:sp>
    </p:spTree>
    <p:extLst>
      <p:ext uri="{BB962C8B-B14F-4D97-AF65-F5344CB8AC3E}">
        <p14:creationId xmlns:p14="http://schemas.microsoft.com/office/powerpoint/2010/main" val="1724511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just"/>
            <a:r>
              <a:rPr lang="pt-BR" b="1" dirty="0">
                <a:solidFill>
                  <a:srgbClr val="AF0C0C"/>
                </a:solidFill>
              </a:rPr>
              <a:t>PROCEDIMENTO DE CONTROLE ADMINISTRATIVO - PCA - NO CNJ</a:t>
            </a:r>
            <a:endParaRPr lang="pt-BR" b="1" dirty="0">
              <a:solidFill>
                <a:schemeClr val="accent1">
                  <a:lumMod val="40000"/>
                  <a:lumOff val="60000"/>
                </a:schemeClr>
              </a:solidFill>
            </a:endParaRPr>
          </a:p>
        </p:txBody>
      </p:sp>
      <p:sp>
        <p:nvSpPr>
          <p:cNvPr id="3" name="Content Placeholder 2"/>
          <p:cNvSpPr>
            <a:spLocks noGrp="1"/>
          </p:cNvSpPr>
          <p:nvPr>
            <p:ph idx="1"/>
          </p:nvPr>
        </p:nvSpPr>
        <p:spPr>
          <a:xfrm>
            <a:off x="89805" y="1639756"/>
            <a:ext cx="8929110" cy="4980911"/>
          </a:xfrm>
        </p:spPr>
        <p:txBody>
          <a:bodyPr>
            <a:normAutofit fontScale="92500" lnSpcReduction="10000"/>
          </a:bodyPr>
          <a:lstStyle/>
          <a:p>
            <a:pPr marL="0" indent="0" algn="just">
              <a:buNone/>
            </a:pPr>
            <a:r>
              <a:rPr lang="pt-BR" dirty="0" smtClean="0"/>
              <a:t>- </a:t>
            </a:r>
            <a:r>
              <a:rPr lang="pt-BR" sz="2800" i="1" dirty="0" smtClean="0"/>
              <a:t>No </a:t>
            </a:r>
            <a:r>
              <a:rPr lang="pt-BR" sz="2800" i="1" dirty="0"/>
              <a:t>dia 22 de março de 2019, o Relator Fernando Mattos votou pela declaração de invalidade do referido provimento mineiro, na parte em que restringe a celebração de atos e contratos relativos à alienação fiduciária de bens imóveis, por meio de instrumento particular, às instituições financeiras. E estendeu a decisão aos Tribunais do Pará, Paraíba e Bahia, em cujos estados a escritura pública continua sendo exigida. Foi acompanhado pelos Conselheiros Aloysio Corrêa da Veiga, </a:t>
            </a:r>
            <a:r>
              <a:rPr lang="pt-BR" sz="2800" i="1" dirty="0" err="1"/>
              <a:t>Valtercio</a:t>
            </a:r>
            <a:r>
              <a:rPr lang="pt-BR" sz="2800" i="1" dirty="0"/>
              <a:t> de Oliveira e Arnaldo </a:t>
            </a:r>
            <a:r>
              <a:rPr lang="pt-BR" sz="2800" i="1" dirty="0" err="1"/>
              <a:t>Hossepian</a:t>
            </a:r>
            <a:r>
              <a:rPr lang="pt-BR" sz="2800" i="1" dirty="0"/>
              <a:t>.</a:t>
            </a:r>
            <a:br>
              <a:rPr lang="pt-BR" sz="2800" i="1" dirty="0"/>
            </a:br>
            <a:r>
              <a:rPr lang="pt-BR" sz="2800" dirty="0"/>
              <a:t/>
            </a:r>
            <a:br>
              <a:rPr lang="pt-BR" sz="2800" dirty="0"/>
            </a:br>
            <a:r>
              <a:rPr lang="pt-BR" sz="2800" dirty="0" smtClean="0"/>
              <a:t>- Haverá </a:t>
            </a:r>
            <a:r>
              <a:rPr lang="pt-BR" sz="2800" dirty="0"/>
              <a:t>agora uma nova sessão (presencial) para concluir o </a:t>
            </a:r>
            <a:r>
              <a:rPr lang="pt-BR" sz="2800" dirty="0" smtClean="0"/>
              <a:t>julgamento. </a:t>
            </a:r>
            <a:endParaRPr lang="pt-BR" sz="2800" dirty="0" smtClean="0"/>
          </a:p>
        </p:txBody>
      </p:sp>
    </p:spTree>
    <p:extLst>
      <p:ext uri="{BB962C8B-B14F-4D97-AF65-F5344CB8AC3E}">
        <p14:creationId xmlns:p14="http://schemas.microsoft.com/office/powerpoint/2010/main" val="3580555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pt-BR" b="1" dirty="0" smtClean="0">
                <a:solidFill>
                  <a:srgbClr val="AF0C0C"/>
                </a:solidFill>
              </a:rPr>
              <a:t>FORMA DO T</a:t>
            </a:r>
            <a:r>
              <a:rPr lang="pt-BR" b="1" dirty="0" smtClean="0">
                <a:solidFill>
                  <a:srgbClr val="AF0C0C"/>
                </a:solidFill>
              </a:rPr>
              <a:t>ÍTULO</a:t>
            </a:r>
            <a:endParaRPr lang="pt-BR" b="1" dirty="0">
              <a:solidFill>
                <a:srgbClr val="AF0C0C"/>
              </a:solidFill>
            </a:endParaRPr>
          </a:p>
        </p:txBody>
      </p:sp>
      <p:sp>
        <p:nvSpPr>
          <p:cNvPr id="3" name="Content Placeholder 2"/>
          <p:cNvSpPr>
            <a:spLocks noGrp="1"/>
          </p:cNvSpPr>
          <p:nvPr>
            <p:ph idx="1"/>
          </p:nvPr>
        </p:nvSpPr>
        <p:spPr>
          <a:xfrm>
            <a:off x="110967" y="1639756"/>
            <a:ext cx="8926689" cy="5107605"/>
          </a:xfrm>
        </p:spPr>
        <p:txBody>
          <a:bodyPr>
            <a:normAutofit/>
          </a:bodyPr>
          <a:lstStyle/>
          <a:p>
            <a:pPr algn="just">
              <a:buFontTx/>
              <a:buChar char="-"/>
            </a:pPr>
            <a:r>
              <a:rPr lang="pt-BR" sz="2800" dirty="0" smtClean="0"/>
              <a:t>Se no PCA 0000145-56.2018.2.00.0000 for declarado inv</a:t>
            </a:r>
            <a:r>
              <a:rPr lang="pt-BR" sz="2800" dirty="0" smtClean="0"/>
              <a:t>álida atual reda</a:t>
            </a:r>
            <a:r>
              <a:rPr lang="pt-BR" sz="2800" dirty="0" smtClean="0"/>
              <a:t>ção do art. 852, do Código de Normas?</a:t>
            </a:r>
          </a:p>
          <a:p>
            <a:pPr algn="just">
              <a:buFontTx/>
              <a:buChar char="-"/>
            </a:pPr>
            <a:endParaRPr lang="pt-BR" dirty="0" smtClean="0"/>
          </a:p>
          <a:p>
            <a:pPr lvl="1" algn="just">
              <a:buFontTx/>
              <a:buChar char="-"/>
            </a:pPr>
            <a:r>
              <a:rPr lang="pt-BR" sz="2400" dirty="0" smtClean="0"/>
              <a:t>Possibilidade de </a:t>
            </a:r>
            <a:r>
              <a:rPr lang="pt-BR" sz="2400" dirty="0" smtClean="0"/>
              <a:t>instrumento particular para contratos referidos na Lei 9.514/97 e aqueles resultantes de sua aplicação, ainda que não tenha como uma das partes entidade integrante do SFI.</a:t>
            </a:r>
          </a:p>
          <a:p>
            <a:pPr lvl="1" algn="just">
              <a:buFontTx/>
              <a:buChar char="-"/>
            </a:pPr>
            <a:endParaRPr lang="pt-BR" sz="2400" dirty="0" smtClean="0"/>
          </a:p>
          <a:p>
            <a:pPr lvl="1" algn="just">
              <a:buFontTx/>
              <a:buChar char="-"/>
            </a:pPr>
            <a:r>
              <a:rPr lang="pt-BR" sz="2400" dirty="0" smtClean="0"/>
              <a:t>Possibilidade de contrato padrão em loteamento de compra e venda com alienação fiduciária, sem necessidade de escritura pública.</a:t>
            </a:r>
            <a:endParaRPr lang="pt-BR" sz="2400" dirty="0" smtClean="0"/>
          </a:p>
          <a:p>
            <a:pPr marL="0" indent="0">
              <a:buNone/>
            </a:pPr>
            <a:endParaRPr lang="pt-BR" dirty="0" smtClean="0"/>
          </a:p>
        </p:txBody>
      </p:sp>
    </p:spTree>
    <p:extLst>
      <p:ext uri="{BB962C8B-B14F-4D97-AF65-F5344CB8AC3E}">
        <p14:creationId xmlns:p14="http://schemas.microsoft.com/office/powerpoint/2010/main" val="3728321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just"/>
            <a:r>
              <a:rPr lang="pt-BR" b="1" dirty="0" smtClean="0">
                <a:solidFill>
                  <a:srgbClr val="AF0C0C"/>
                </a:solidFill>
              </a:rPr>
              <a:t>ALIENA</a:t>
            </a:r>
            <a:r>
              <a:rPr lang="pt-BR" b="1" dirty="0" smtClean="0">
                <a:solidFill>
                  <a:srgbClr val="AF0C0C"/>
                </a:solidFill>
              </a:rPr>
              <a:t>ÇÃO FIDUCIÁRIA DE IMÓVEL RURAL </a:t>
            </a:r>
            <a:r>
              <a:rPr lang="mr-IN" b="1" dirty="0" smtClean="0">
                <a:solidFill>
                  <a:srgbClr val="AF0C0C"/>
                </a:solidFill>
              </a:rPr>
              <a:t>–</a:t>
            </a:r>
            <a:r>
              <a:rPr lang="pt-BR" b="1" dirty="0" smtClean="0">
                <a:solidFill>
                  <a:srgbClr val="AF0C0C"/>
                </a:solidFill>
              </a:rPr>
              <a:t> QUESTÕES </a:t>
            </a:r>
            <a:r>
              <a:rPr lang="pt-BR" b="1" dirty="0" smtClean="0">
                <a:solidFill>
                  <a:srgbClr val="AF0C0C"/>
                </a:solidFill>
              </a:rPr>
              <a:t>RELEVANTES</a:t>
            </a:r>
            <a:endParaRPr lang="pt-BR" b="1" dirty="0">
              <a:solidFill>
                <a:srgbClr val="AF0C0C"/>
              </a:solidFill>
            </a:endParaRPr>
          </a:p>
        </p:txBody>
      </p:sp>
      <p:sp>
        <p:nvSpPr>
          <p:cNvPr id="3" name="Content Placeholder 2"/>
          <p:cNvSpPr>
            <a:spLocks noGrp="1"/>
          </p:cNvSpPr>
          <p:nvPr>
            <p:ph idx="1"/>
          </p:nvPr>
        </p:nvSpPr>
        <p:spPr>
          <a:xfrm>
            <a:off x="110967" y="1910992"/>
            <a:ext cx="8914359" cy="4566007"/>
          </a:xfrm>
        </p:spPr>
        <p:txBody>
          <a:bodyPr>
            <a:normAutofit lnSpcReduction="10000"/>
          </a:bodyPr>
          <a:lstStyle/>
          <a:p>
            <a:pPr algn="just">
              <a:buFontTx/>
              <a:buChar char="-"/>
            </a:pPr>
            <a:r>
              <a:rPr lang="en-US" sz="3200" b="1" dirty="0" err="1" smtClean="0"/>
              <a:t>Certifica</a:t>
            </a:r>
            <a:r>
              <a:rPr lang="en-US" sz="3200" b="1" dirty="0" err="1" smtClean="0"/>
              <a:t>ção</a:t>
            </a:r>
            <a:r>
              <a:rPr lang="en-US" sz="3200" b="1" dirty="0" smtClean="0"/>
              <a:t> do INCRA/SIGEF </a:t>
            </a:r>
            <a:r>
              <a:rPr lang="en-US" sz="3200" b="1" dirty="0" err="1" smtClean="0"/>
              <a:t>para</a:t>
            </a:r>
            <a:r>
              <a:rPr lang="en-US" sz="3200" b="1" dirty="0" smtClean="0"/>
              <a:t> AF de </a:t>
            </a:r>
            <a:r>
              <a:rPr lang="en-US" sz="3200" b="1" dirty="0" err="1" smtClean="0"/>
              <a:t>imóvel</a:t>
            </a:r>
            <a:r>
              <a:rPr lang="en-US" sz="3200" b="1" dirty="0" smtClean="0"/>
              <a:t> rural </a:t>
            </a:r>
            <a:r>
              <a:rPr lang="en-US" sz="3200" b="1" dirty="0" err="1" smtClean="0"/>
              <a:t>acima</a:t>
            </a:r>
            <a:r>
              <a:rPr lang="en-US" sz="3200" b="1" dirty="0" smtClean="0"/>
              <a:t> de 100ha</a:t>
            </a:r>
            <a:r>
              <a:rPr lang="en-US" sz="3200" dirty="0" smtClean="0"/>
              <a:t>*?</a:t>
            </a:r>
            <a:endParaRPr lang="en-US" sz="3200" dirty="0" smtClean="0"/>
          </a:p>
          <a:p>
            <a:pPr lvl="1" algn="just">
              <a:buFontTx/>
              <a:buChar char="•"/>
            </a:pPr>
            <a:r>
              <a:rPr lang="en-US" sz="2800" dirty="0" smtClean="0"/>
              <a:t>I</a:t>
            </a:r>
            <a:r>
              <a:rPr lang="pt-BR" sz="2800" dirty="0" smtClean="0"/>
              <a:t>m</a:t>
            </a:r>
            <a:r>
              <a:rPr lang="pt-BR" sz="2800" dirty="0" smtClean="0"/>
              <a:t>óvel atualment</a:t>
            </a:r>
            <a:r>
              <a:rPr lang="pt-BR" sz="2800" dirty="0" smtClean="0"/>
              <a:t>e com área igual ou superior a 100 ha, que hoje exige certificação de não sobreposição de poligonal constante de seu cadastro pelo INCRA/SIGEF, para as hipóteses de transmissão, desmembramento ou </a:t>
            </a:r>
            <a:r>
              <a:rPr lang="pt-BR" sz="2800" dirty="0" err="1" smtClean="0"/>
              <a:t>remembramento</a:t>
            </a:r>
            <a:r>
              <a:rPr lang="pt-BR" sz="2800" dirty="0" smtClean="0"/>
              <a:t>.</a:t>
            </a:r>
          </a:p>
          <a:p>
            <a:pPr lvl="1" algn="just">
              <a:buFontTx/>
              <a:buChar char="•"/>
            </a:pPr>
            <a:r>
              <a:rPr lang="pt-BR" sz="2800" dirty="0" smtClean="0"/>
              <a:t>Para dar em garantia, não é exigido.</a:t>
            </a:r>
          </a:p>
          <a:p>
            <a:pPr lvl="1" algn="just">
              <a:buFontTx/>
              <a:buChar char="•"/>
            </a:pPr>
            <a:r>
              <a:rPr lang="pt-BR" sz="2800" dirty="0" smtClean="0"/>
              <a:t>E para consolidação?</a:t>
            </a:r>
          </a:p>
          <a:p>
            <a:pPr marL="0" indent="0">
              <a:buNone/>
            </a:pPr>
            <a:r>
              <a:rPr lang="pt-BR" sz="2800" dirty="0" smtClean="0"/>
              <a:t>	</a:t>
            </a:r>
            <a:endParaRPr lang="pt-BR" sz="2800" dirty="0"/>
          </a:p>
        </p:txBody>
      </p:sp>
    </p:spTree>
    <p:extLst>
      <p:ext uri="{BB962C8B-B14F-4D97-AF65-F5344CB8AC3E}">
        <p14:creationId xmlns:p14="http://schemas.microsoft.com/office/powerpoint/2010/main" val="8302465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Inkwell">
      <a:dk1>
        <a:sysClr val="windowText" lastClr="000000"/>
      </a:dk1>
      <a:lt1>
        <a:sysClr val="window" lastClr="FFFFFF"/>
      </a:lt1>
      <a:dk2>
        <a:srgbClr val="584D2E"/>
      </a:dk2>
      <a:lt2>
        <a:srgbClr val="EFE7C3"/>
      </a:lt2>
      <a:accent1>
        <a:srgbClr val="860908"/>
      </a:accent1>
      <a:accent2>
        <a:srgbClr val="4A0505"/>
      </a:accent2>
      <a:accent3>
        <a:srgbClr val="7A500A"/>
      </a:accent3>
      <a:accent4>
        <a:srgbClr val="C47810"/>
      </a:accent4>
      <a:accent5>
        <a:srgbClr val="827752"/>
      </a:accent5>
      <a:accent6>
        <a:srgbClr val="B5BB83"/>
      </a:accent6>
      <a:hlink>
        <a:srgbClr val="C47810"/>
      </a:hlink>
      <a:folHlink>
        <a:srgbClr val="F0A43A"/>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Clarity.thmx</Template>
  <TotalTime>2791</TotalTime>
  <Words>3793</Words>
  <Application>Microsoft Macintosh PowerPoint</Application>
  <PresentationFormat>On-screen Show (4:3)</PresentationFormat>
  <Paragraphs>314</Paragraphs>
  <Slides>47</Slides>
  <Notes>4</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Clarity</vt:lpstr>
      <vt:lpstr>ALIENAÇÃO FIDUCIÁRIA: ASPECTOS POLÊMICOS Encontro regional  passa quatro/mg abril/2019</vt:lpstr>
      <vt:lpstr> ALIENAÇÃO FIDUCIÁRIA</vt:lpstr>
      <vt:lpstr>FORMA DO TÍTULO</vt:lpstr>
      <vt:lpstr>FORMA DO TÍTULO</vt:lpstr>
      <vt:lpstr>ENUNCIADO 35 – CORI-MG</vt:lpstr>
      <vt:lpstr>PROCEDIMENTO DE CONTROLE ADMINISTRATIVO - PCA - NO CNJ</vt:lpstr>
      <vt:lpstr>PROCEDIMENTO DE CONTROLE ADMINISTRATIVO - PCA - NO CNJ</vt:lpstr>
      <vt:lpstr>FORMA DO TÍTULO</vt:lpstr>
      <vt:lpstr>ALIENAÇÃO FIDUCIÁRIA DE IMÓVEL RURAL – QUESTÕES RELEVANTES</vt:lpstr>
      <vt:lpstr>ALIENAÇÃO FIDUCIÁRIA DE IMÓVEL RURAL – QUESTÕES RELEVANTES</vt:lpstr>
      <vt:lpstr>ALIENAÇÃO FIDUCIÁRIA DE IMÓVEL RURAL – QUESTÕES RELEVANTES</vt:lpstr>
      <vt:lpstr>ALIENAÇÃO FIDUCIÁRIA DE IMÓVEL RURAL – QUESTÕES RELEVANTES</vt:lpstr>
      <vt:lpstr>EFICIÊNCIA DO PROCEDIMENTO DE INTIMAÇÃO</vt:lpstr>
      <vt:lpstr>EFICIÊNCIA DO PROCEDIMENTO DE INTIMAÇÃO</vt:lpstr>
      <vt:lpstr>EFICIÊNCIA DO PROCEDIMENTO DE INTIMAÇÃO</vt:lpstr>
      <vt:lpstr>EFICIÊNCIA DO PROCEDIMENTO DE INTIMAÇÃO</vt:lpstr>
      <vt:lpstr>EFICIÊNCIA DO PROCEDIMENTO DE INTIMAÇÃO</vt:lpstr>
      <vt:lpstr>EFICIÊNCIA DO PROCEDIMENTO DE INTIMAÇÃO</vt:lpstr>
      <vt:lpstr>EFICIÊNCIA DO PROCEDIMENTO DE INTIMAÇÃO</vt:lpstr>
      <vt:lpstr>EFICIÊNCIA DO PROCEDIMENTO DE INTIMAÇÃO</vt:lpstr>
      <vt:lpstr>EFICIÊNCIA DO PROCEDIMENTO DE INTIMAÇÃO</vt:lpstr>
      <vt:lpstr>EFICIÊNCIA DO PROCEDIMENTO DE INTIMAÇÃO</vt:lpstr>
      <vt:lpstr>CONSOLIDAÇÃO</vt:lpstr>
      <vt:lpstr>CONSOLIDAÇÃO</vt:lpstr>
      <vt:lpstr>CONSOLIDAÇÃO</vt:lpstr>
      <vt:lpstr>PURGAÇÃO DA MORA</vt:lpstr>
      <vt:lpstr>PURGAÇÃO DA MORA</vt:lpstr>
      <vt:lpstr>PURGAÇÃO DA MORA</vt:lpstr>
      <vt:lpstr>PACTO MARCIANO NA ALIENAÇÃO FIDUCIÁRIA</vt:lpstr>
      <vt:lpstr>PACTO MARCIANO NA ALIENAÇÃO FIDUCIÁRIA</vt:lpstr>
      <vt:lpstr>PACTO MARCIANO NA ALIENAÇÃO FIDUCIÁRIA</vt:lpstr>
      <vt:lpstr>PACTO MARCIANO NA ALIENAÇÃO FIDUCIÁRIA</vt:lpstr>
      <vt:lpstr>PACTO MARCIANO NA ALIENAÇÃO FIDUCIÁRIA</vt:lpstr>
      <vt:lpstr>PACTO MARCIANO NA ALIENAÇÃO FIDUCIÁRIA</vt:lpstr>
      <vt:lpstr>PACTO MARCIANO NA ALIENAÇÃO FIDUCIÁRIA</vt:lpstr>
      <vt:lpstr>PENHORA E INDISPONIBILIDADE DE IMÓVEL ALIENADO FIDUCIARIAMENTE</vt:lpstr>
      <vt:lpstr>PENHORA E INDISPONIBILIDADE DE IMÓVEL ALIENADO FIDUCIARIAMENTE</vt:lpstr>
      <vt:lpstr>PENHORA E INDISPONIBILIDADE DE IMÓVEL ALIENADO FIDUCIARIAMENTE</vt:lpstr>
      <vt:lpstr>PENHORA E INDISPONIBILIDADE DE IMÓVEL ALIENADO FIDUCIARIAMENTE</vt:lpstr>
      <vt:lpstr>PENHORA E INDISPONIBILIDADE DE IMÓVEL ALIENADO FIDUCIARIAMENTE</vt:lpstr>
      <vt:lpstr>PENHORA E INDISPONIBILIDADE DE IMÓVEL ALIENADO FIDUCIARIAMENTE</vt:lpstr>
      <vt:lpstr>PENHORA E INDISPONIBILIDADE DE IMÓVEL ALIENADO FIDUCIARIAMENTE</vt:lpstr>
      <vt:lpstr>PENHORA DE IMÓVEL ALIENADO FIDUCIARIAMENTE</vt:lpstr>
      <vt:lpstr>INDISPONIBILIDADE DE IMÓVEL ALIENADO FIDUCIARIAMENTE</vt:lpstr>
      <vt:lpstr>INDISPONIBILIDADE DE IMÓVEL ALIENADO FIDUCIARIAMENTE</vt:lpstr>
      <vt:lpstr>PENHORA E INDISPONIBILIDADE DE IMÓVEL ALIENADO FIDUCIARIAMENTE</vt:lpstr>
      <vt:lpstr>OBRIGADA!!!</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CHECK LISTS : CANCELAMENTO DE ALIENAÇÃO FIDUCIÁRIA E  CONSOLIDAÇÃO DE PROPRIEDADE</dc:title>
  <dc:creator>Gustavo</dc:creator>
  <cp:lastModifiedBy>Gustavo</cp:lastModifiedBy>
  <cp:revision>76</cp:revision>
  <dcterms:created xsi:type="dcterms:W3CDTF">2016-10-27T12:22:24Z</dcterms:created>
  <dcterms:modified xsi:type="dcterms:W3CDTF">2019-04-02T10:22:48Z</dcterms:modified>
</cp:coreProperties>
</file>