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4" r:id="rId10"/>
    <p:sldId id="264" r:id="rId11"/>
    <p:sldId id="266" r:id="rId12"/>
    <p:sldId id="268" r:id="rId13"/>
    <p:sldId id="288" r:id="rId14"/>
    <p:sldId id="301" r:id="rId15"/>
    <p:sldId id="285" r:id="rId16"/>
    <p:sldId id="286" r:id="rId17"/>
    <p:sldId id="289" r:id="rId18"/>
    <p:sldId id="291" r:id="rId19"/>
    <p:sldId id="302" r:id="rId20"/>
    <p:sldId id="293" r:id="rId21"/>
    <p:sldId id="295" r:id="rId22"/>
    <p:sldId id="296" r:id="rId23"/>
    <p:sldId id="303" r:id="rId24"/>
    <p:sldId id="299" r:id="rId25"/>
    <p:sldId id="300" r:id="rId26"/>
    <p:sldId id="297" r:id="rId27"/>
    <p:sldId id="270" r:id="rId28"/>
    <p:sldId id="277" r:id="rId29"/>
    <p:sldId id="278" r:id="rId30"/>
    <p:sldId id="279" r:id="rId31"/>
    <p:sldId id="280" r:id="rId32"/>
    <p:sldId id="281" r:id="rId33"/>
    <p:sldId id="282" r:id="rId3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3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67A60-41A0-4D3E-81D5-CD3B0E1F2575}" type="datetimeFigureOut">
              <a:rPr lang="pt-BR" smtClean="0"/>
              <a:t>16/03/2018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3F6FE-1340-4F6A-869D-6018FB3119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2412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3F6FE-1340-4F6A-869D-6018FB3119DA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521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 bwMode="auto">
          <a:xfrm>
            <a:off x="0" y="0"/>
            <a:ext cx="914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/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18F3E-AD8A-454E-9AFD-0A93DCB2C1B7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EB893-289C-4C81-A9FF-5E3601F39905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FE8A9-0FF6-488F-8B0E-8DDCE17DFF6A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CF492-AF51-4813-B331-05EDB04110ED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/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6A893-63B8-4D51-AAF4-CF225626BD4D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FFF09-7DE3-4470-A422-9F6DDDF589E8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/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/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A1832-BDE8-482B-83E1-A530C4E520A3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C4CCD-C82D-4228-ABCD-F604812A53A0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06538-CE08-4662-832C-76415D02D9E3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5CAED-5BF3-4001-A49C-BB7BE557C35E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orizon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dirty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890AD-89A8-47C1-85ED-3F074B6FB73A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100000">
              <a:schemeClr val="tx1"/>
            </a:gs>
            <a:gs pos="99000">
              <a:srgbClr val="D4DEFF"/>
            </a:gs>
            <a:gs pos="100000">
              <a:srgbClr val="0070C0">
                <a:alpha val="50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horizon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strike="noStrike" spc="60" baseline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cap="all" spc="60" baseline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237F1C7-D84C-48D5-A834-6A2033F0B0D3}" type="slidenum">
              <a:rPr lang="pt-BR">
                <a:solidFill>
                  <a:srgbClr val="FFFFFF"/>
                </a:solidFill>
                <a:cs typeface="Arial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  <a:cs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all" spc="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496944" cy="4854408"/>
          </a:xfrm>
        </p:spPr>
        <p:txBody>
          <a:bodyPr anchor="ctr">
            <a:normAutofit fontScale="70000" lnSpcReduction="20000"/>
          </a:bodyPr>
          <a:lstStyle/>
          <a:p>
            <a:pPr marL="457200" indent="-457200" algn="l" eaLnBrk="1" fontAlgn="auto" hangingPunct="1">
              <a:buClr>
                <a:schemeClr val="bg1"/>
              </a:buClr>
              <a:buFont typeface="Wingdings" charset="2"/>
              <a:buChar char="Ø"/>
              <a:defRPr/>
            </a:pPr>
            <a:r>
              <a:rPr lang="en-US" sz="45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DESMEMBRAMENTO</a:t>
            </a:r>
          </a:p>
          <a:p>
            <a:pPr marL="457200" indent="-457200" algn="l" eaLnBrk="1" fontAlgn="auto" hangingPunct="1">
              <a:buClr>
                <a:schemeClr val="bg1"/>
              </a:buClr>
              <a:buFont typeface="Wingdings" charset="2"/>
              <a:buChar char="Ø"/>
              <a:defRPr/>
            </a:pPr>
            <a:r>
              <a:rPr lang="en-US" sz="45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FUSÃO </a:t>
            </a:r>
          </a:p>
          <a:p>
            <a:pPr marL="457200" indent="-457200" algn="l" eaLnBrk="1" fontAlgn="auto" hangingPunct="1">
              <a:buClr>
                <a:schemeClr val="bg1"/>
              </a:buClr>
              <a:buFont typeface="Wingdings" charset="2"/>
              <a:buChar char="Ø"/>
              <a:defRPr/>
            </a:pPr>
            <a:r>
              <a:rPr lang="en-US" sz="45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DIVISÃO</a:t>
            </a:r>
          </a:p>
          <a:p>
            <a:pPr marL="457200" indent="-457200" algn="l" eaLnBrk="1" fontAlgn="auto" hangingPunct="1">
              <a:buClr>
                <a:schemeClr val="bg1"/>
              </a:buClr>
              <a:buFont typeface="Wingdings" charset="2"/>
              <a:buChar char="Ø"/>
              <a:defRPr/>
            </a:pPr>
            <a:r>
              <a:rPr lang="en-US" sz="45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CÉDULAS DE CRÉDITO</a:t>
            </a:r>
          </a:p>
          <a:p>
            <a:pPr marL="457200" indent="-457200" algn="l" eaLnBrk="1" fontAlgn="auto" hangingPunct="1">
              <a:buClr>
                <a:schemeClr val="bg1"/>
              </a:buClr>
              <a:buFont typeface="Wingdings" charset="2"/>
              <a:buChar char="Ø"/>
              <a:defRPr/>
            </a:pPr>
            <a:endParaRPr lang="en-US" sz="45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 eaLnBrk="1" fontAlgn="auto" hangingPunct="1"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sz="4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HUMBERTO GOMES DO AMARAL</a:t>
            </a:r>
          </a:p>
          <a:p>
            <a:pPr marL="457200" indent="-457200" algn="l" eaLnBrk="1" fontAlgn="auto" hangingPunct="1"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sz="4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RI MUZAMBINHO</a:t>
            </a:r>
          </a:p>
          <a:p>
            <a:pPr marL="457200" indent="-457200" algn="l" eaLnBrk="1" fontAlgn="auto" hangingPunct="1"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sz="4200" u="sng" dirty="0">
                <a:solidFill>
                  <a:srgbClr val="1239FA"/>
                </a:solidFill>
                <a:latin typeface="Times New Roman" pitchFamily="18" charset="0"/>
                <a:cs typeface="Times New Roman" pitchFamily="18" charset="0"/>
              </a:rPr>
              <a:t>rimuzambinho@yahoo.com.br</a:t>
            </a:r>
          </a:p>
          <a:p>
            <a:pPr marL="457200" indent="-457200" algn="l" eaLnBrk="1" fontAlgn="auto" hangingPunct="1"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pt-BR" sz="4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Telefone</a:t>
            </a:r>
            <a:r>
              <a:rPr lang="en-US" sz="4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(35) 3571-5041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59" y="0"/>
            <a:ext cx="8158733" cy="1628800"/>
          </a:xfrm>
        </p:spPr>
        <p:txBody>
          <a:bodyPr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4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CONFERÊNCIA DAS ENTIDADES REPRESENTATIVAS DOS NOTÁRIOS E REGISTRADORES/mg</a:t>
            </a:r>
            <a:endParaRPr lang="en-US" sz="3400" b="1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231" y="6128302"/>
            <a:ext cx="2443163" cy="6429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tx1"/>
            </a:gs>
            <a:gs pos="100000">
              <a:schemeClr val="tx1"/>
            </a:gs>
            <a:gs pos="99000">
              <a:srgbClr val="D4DEFF"/>
            </a:gs>
            <a:gs pos="92000">
              <a:srgbClr val="0070C0">
                <a:alpha val="50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Espaço Reservado para Conteúdo 75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21333479"/>
              </p:ext>
            </p:extLst>
          </p:nvPr>
        </p:nvGraphicFramePr>
        <p:xfrm>
          <a:off x="0" y="0"/>
          <a:ext cx="9144000" cy="6890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5" name="PDF" r:id="rId4" imgW="0" imgH="0" progId="">
                  <p:embed/>
                </p:oleObj>
              </mc:Choice>
              <mc:Fallback>
                <p:oleObj name="PDF" r:id="rId4" imgW="0" imgH="0" progId="">
                  <p:embed/>
                  <p:pic>
                    <p:nvPicPr>
                      <p:cNvPr id="0" name="Espaço Reservado para Conteúdo 7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90966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chemeClr val="tx1">
                              <a:lumMod val="50000"/>
                              <a:lumOff val="50000"/>
                            </a:schemeClr>
                          </a:gs>
                          <a:gs pos="100000">
                            <a:schemeClr val="tx1"/>
                          </a:gs>
                          <a:gs pos="98000">
                            <a:srgbClr val="EAEFFF"/>
                          </a:gs>
                          <a:gs pos="96000">
                            <a:srgbClr val="D4DEFF"/>
                          </a:gs>
                        </a:gsLst>
                        <a:lin ang="5400000" scaled="0"/>
                      </a:gradFill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Espaço Reservado para Conteúdo 3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19549631"/>
              </p:ext>
            </p:extLst>
          </p:nvPr>
        </p:nvGraphicFramePr>
        <p:xfrm>
          <a:off x="0" y="0"/>
          <a:ext cx="9144000" cy="7101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1" name="PDF" r:id="rId3" imgW="0" imgH="0" progId="">
                  <p:embed/>
                </p:oleObj>
              </mc:Choice>
              <mc:Fallback>
                <p:oleObj name="PDF" r:id="rId3" imgW="0" imgH="0" progId="">
                  <p:embed/>
                  <p:pic>
                    <p:nvPicPr>
                      <p:cNvPr id="0" name="Espaço Reservado para Conteúdo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710140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22275"/>
            <a:ext cx="7924800" cy="682625"/>
          </a:xfrm>
        </p:spPr>
        <p:txBody>
          <a:bodyPr/>
          <a:lstStyle/>
          <a:p>
            <a:pPr algn="ctr" eaLnBrk="1" hangingPunct="1">
              <a:defRPr/>
            </a:pP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b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339752" y="0"/>
            <a:ext cx="41764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FUSÃO</a:t>
            </a:r>
            <a:endParaRPr lang="pt-BR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953138"/>
              </p:ext>
            </p:extLst>
          </p:nvPr>
        </p:nvGraphicFramePr>
        <p:xfrm>
          <a:off x="7572" y="-91440"/>
          <a:ext cx="9136428" cy="7084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0" name="PDF" r:id="rId3" imgW="0" imgH="0" progId="">
                  <p:embed/>
                </p:oleObj>
              </mc:Choice>
              <mc:Fallback>
                <p:oleObj name="PDF" r:id="rId3" imgW="0" imgH="0" progId="">
                  <p:embed/>
                  <p:pic>
                    <p:nvPicPr>
                      <p:cNvPr id="0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" y="-91440"/>
                        <a:ext cx="9136428" cy="7084239"/>
                      </a:xfrm>
                      <a:prstGeom prst="rect">
                        <a:avLst/>
                      </a:prstGeom>
                      <a:solidFill>
                        <a:schemeClr val="bg2">
                          <a:lumMod val="10000"/>
                          <a:lumOff val="90000"/>
                          <a:alpha val="70000"/>
                        </a:schemeClr>
                      </a:solidFill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138" y="98425"/>
            <a:ext cx="8196262" cy="8953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Divisão</a:t>
            </a:r>
            <a:r>
              <a:rPr lang="pt-BR" b="1" dirty="0"/>
              <a:t> </a:t>
            </a:r>
            <a:br>
              <a:rPr lang="pt-B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166813"/>
            <a:ext cx="7924800" cy="4548187"/>
          </a:xfrm>
        </p:spPr>
        <p:txBody>
          <a:bodyPr/>
          <a:lstStyle/>
          <a:p>
            <a:pPr eaLnBrk="1" hangingPunct="1">
              <a:defRPr/>
            </a:pPr>
            <a:endParaRPr lang="pt-BR" sz="2800" dirty="0"/>
          </a:p>
          <a:p>
            <a:pPr algn="just" eaLnBrk="1" hangingPunct="1">
              <a:buFont typeface="Arial" charset="0"/>
              <a:buNone/>
              <a:defRPr/>
            </a:pPr>
            <a:r>
              <a:rPr lang="pt-BR" sz="2800" dirty="0"/>
              <a:t> </a:t>
            </a:r>
          </a:p>
          <a:p>
            <a:pPr algn="just" eaLnBrk="1" fontAlgn="auto" hangingPunct="1">
              <a:buFont typeface="Arial" charset="0"/>
              <a:buNone/>
              <a:defRPr/>
            </a:pPr>
            <a:endParaRPr lang="pt-BR" sz="2800" dirty="0"/>
          </a:p>
          <a:p>
            <a:pPr algn="just" eaLnBrk="1" fontAlgn="auto" hangingPunct="1">
              <a:buFont typeface="Arial" panose="020B0604020202020204" pitchFamily="34" charset="0"/>
              <a:buChar char="•"/>
              <a:defRPr/>
            </a:pPr>
            <a:endParaRPr lang="pt-BR" sz="2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490066"/>
          </a:xfrm>
        </p:spPr>
        <p:txBody>
          <a:bodyPr/>
          <a:lstStyle/>
          <a:p>
            <a:pPr algn="ctr"/>
            <a:r>
              <a:rPr lang="pt-BR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23528" y="764704"/>
            <a:ext cx="8496944" cy="60932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BREVE HISTÓRICO</a:t>
            </a:r>
          </a:p>
          <a:p>
            <a:pPr marL="0" indent="0" algn="just">
              <a:buNone/>
            </a:pPr>
            <a:r>
              <a:rPr 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Lei nº. 10.169/00, que regulamenta o art. 236, § 2º, da Constituição da República, estabeleceu "</a:t>
            </a:r>
            <a:r>
              <a:rPr lang="pt-BR" sz="19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normas gerais</a:t>
            </a:r>
            <a:r>
              <a:rPr lang="pt-BR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para a fixação de emolumentos relativos aos atos praticados pelos serviços notariais e de registro“.</a:t>
            </a: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ANO DE 2003</a:t>
            </a:r>
            <a:endParaRPr 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 realizada pela SERJUS = Parecer do Assessor Jurídico da CGJ = </a:t>
            </a:r>
            <a:r>
              <a:rPr lang="pt-B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Livro 03 – R$17,52 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Livro 02 - valor da Tabela 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instituída pela Lei 12.727/97 com alterações e acréscimos da Lei 13.438/99 – Tabela 04, 5, “e”.</a:t>
            </a:r>
          </a:p>
          <a:p>
            <a:pPr marL="0" indent="0" algn="just">
              <a:buNone/>
            </a:pPr>
            <a:endParaRPr 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ta para Baixo 4"/>
          <p:cNvSpPr/>
          <p:nvPr/>
        </p:nvSpPr>
        <p:spPr>
          <a:xfrm>
            <a:off x="3995936" y="2636911"/>
            <a:ext cx="792088" cy="93610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3995936" y="5445220"/>
            <a:ext cx="792088" cy="93610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052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490066"/>
          </a:xfrm>
        </p:spPr>
        <p:txBody>
          <a:bodyPr/>
          <a:lstStyle/>
          <a:p>
            <a:pPr algn="ctr"/>
            <a:r>
              <a:rPr lang="pt-BR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95536" y="908720"/>
            <a:ext cx="8280920" cy="5544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pt-BR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 DE 2004</a:t>
            </a:r>
            <a:endParaRPr lang="pt-BR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Promulgada a Lei Estadual mineira nº. 15.424/04, a qual, com base Lei Federal (nº. 10.169/00). </a:t>
            </a:r>
            <a:r>
              <a:rPr lang="pt-B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FAEMG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elevou os custos para o registro da cédula de crédito rural, à </a:t>
            </a:r>
            <a:r>
              <a:rPr lang="pt-B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revelia do limite estabelecido no art. 34, e, do Decreto-Lei n. 167/67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LIVRO 2 – 	REGISTRO DAS HIPOTECAS</a:t>
            </a:r>
          </a:p>
          <a:p>
            <a:pPr marL="0" indent="0" algn="just">
              <a:buNone/>
            </a:pP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TABELA 4, 5, “e”</a:t>
            </a:r>
          </a:p>
          <a:p>
            <a:pPr marL="0" indent="0" algn="just">
              <a:buNone/>
            </a:pP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LIVRO 3 –	REGISTRO DAS CÉDULAS RURAIS</a:t>
            </a:r>
          </a:p>
          <a:p>
            <a:pPr marL="0" indent="0" algn="just">
              <a:buNone/>
            </a:pP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TABELA 4, 5, “g” 	 </a:t>
            </a:r>
          </a:p>
        </p:txBody>
      </p:sp>
      <p:sp>
        <p:nvSpPr>
          <p:cNvPr id="7" name="Seta para Baixo 6"/>
          <p:cNvSpPr/>
          <p:nvPr/>
        </p:nvSpPr>
        <p:spPr>
          <a:xfrm>
            <a:off x="4160876" y="3284984"/>
            <a:ext cx="792088" cy="93610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8460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490066"/>
          </a:xfrm>
        </p:spPr>
        <p:txBody>
          <a:bodyPr/>
          <a:lstStyle/>
          <a:p>
            <a:pPr algn="ctr"/>
            <a:r>
              <a:rPr lang="pt-BR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83568" y="764704"/>
            <a:ext cx="7992888" cy="554461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 DE 2005</a:t>
            </a:r>
          </a:p>
          <a:p>
            <a:pPr marL="0" indent="0">
              <a:buNone/>
            </a:pPr>
            <a:r>
              <a:rPr lang="pt-BR" sz="2000" b="1" dirty="0"/>
              <a:t>       	</a:t>
            </a:r>
          </a:p>
          <a:p>
            <a:pPr marL="0" indent="0">
              <a:buNone/>
            </a:pPr>
            <a:r>
              <a:rPr lang="pt-BR" sz="2000" b="1" dirty="0">
                <a:solidFill>
                  <a:schemeClr val="bg1"/>
                </a:solidFill>
              </a:rPr>
              <a:t>	</a:t>
            </a:r>
            <a:r>
              <a:rPr lang="pt-BR" sz="2200" b="1" i="1" dirty="0">
                <a:solidFill>
                  <a:schemeClr val="bg1"/>
                </a:solidFill>
              </a:rPr>
              <a:t>AVISO Nº 64/CGJ/2005</a:t>
            </a:r>
            <a:endParaRPr lang="pt-BR" sz="22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200" i="1" dirty="0">
                <a:solidFill>
                  <a:schemeClr val="bg1"/>
                </a:solidFill>
              </a:rPr>
              <a:t>	O </a:t>
            </a:r>
            <a:r>
              <a:rPr lang="pt-BR" sz="2200" b="1" i="1" dirty="0">
                <a:solidFill>
                  <a:schemeClr val="bg1"/>
                </a:solidFill>
              </a:rPr>
              <a:t>Desembargador Roney Oliveira, Corregedor-Geral de Justiça do Estado de Minas Gerais</a:t>
            </a:r>
            <a:r>
              <a:rPr lang="pt-BR" sz="2200" i="1" dirty="0">
                <a:solidFill>
                  <a:schemeClr val="bg1"/>
                </a:solidFill>
              </a:rPr>
              <a:t>, no uso de suas atribuições legais,</a:t>
            </a:r>
            <a:br>
              <a:rPr lang="pt-BR" sz="2200" i="1" dirty="0">
                <a:solidFill>
                  <a:schemeClr val="bg1"/>
                </a:solidFill>
              </a:rPr>
            </a:br>
            <a:r>
              <a:rPr lang="pt-BR" sz="2200" i="1" dirty="0">
                <a:solidFill>
                  <a:schemeClr val="bg1"/>
                </a:solidFill>
              </a:rPr>
              <a:t> </a:t>
            </a:r>
            <a:br>
              <a:rPr lang="pt-BR" sz="2200" i="1" dirty="0">
                <a:solidFill>
                  <a:schemeClr val="bg1"/>
                </a:solidFill>
              </a:rPr>
            </a:br>
            <a:r>
              <a:rPr lang="pt-BR" sz="2200" i="1" dirty="0">
                <a:solidFill>
                  <a:schemeClr val="bg1"/>
                </a:solidFill>
              </a:rPr>
              <a:t>	</a:t>
            </a:r>
            <a:r>
              <a:rPr lang="pt-BR" sz="2400" b="1" i="1" dirty="0">
                <a:solidFill>
                  <a:schemeClr val="bg1"/>
                </a:solidFill>
              </a:rPr>
              <a:t>Avisa </a:t>
            </a:r>
            <a:r>
              <a:rPr lang="pt-BR" sz="2400" i="1" dirty="0">
                <a:solidFill>
                  <a:schemeClr val="bg1"/>
                </a:solidFill>
              </a:rPr>
              <a:t>aos MM. Juízes Diretores do Foro e aos Oficiais de Registro de Registro de Imóveis das Comarcas do Estado de Minas Gerais, e demais interessados, que o Des. Manuel Saramago, Relator do Mandado de Segurança nº 1.0000.05.428560-6/000, impetrado pela Federação da Agricultura e da Pecuária do Estado de Minas Gerais - </a:t>
            </a:r>
            <a:r>
              <a:rPr lang="pt-BR" sz="2400" i="1" dirty="0">
                <a:solidFill>
                  <a:srgbClr val="FF0000"/>
                </a:solidFill>
              </a:rPr>
              <a:t>FAEMG </a:t>
            </a:r>
            <a:r>
              <a:rPr lang="pt-BR" sz="2400" i="1" dirty="0">
                <a:solidFill>
                  <a:schemeClr val="bg1"/>
                </a:solidFill>
              </a:rPr>
              <a:t>e o Sindicato e Organização das Cooperativas do Estado de Minas Gerais</a:t>
            </a:r>
            <a:r>
              <a:rPr lang="pt-BR" sz="2400" i="1" dirty="0">
                <a:solidFill>
                  <a:srgbClr val="FF0000"/>
                </a:solidFill>
              </a:rPr>
              <a:t> </a:t>
            </a:r>
            <a:r>
              <a:rPr lang="pt-BR" sz="2400" i="1" dirty="0">
                <a:solidFill>
                  <a:schemeClr val="bg1"/>
                </a:solidFill>
              </a:rPr>
              <a:t>- SOCEMG, </a:t>
            </a:r>
            <a:r>
              <a:rPr lang="pt-BR" sz="2400" b="1" i="1" dirty="0">
                <a:solidFill>
                  <a:srgbClr val="FF0000"/>
                </a:solidFill>
              </a:rPr>
              <a:t>concedeu liminar determinando </a:t>
            </a:r>
            <a:r>
              <a:rPr lang="pt-BR" sz="2400" i="1" dirty="0">
                <a:solidFill>
                  <a:schemeClr val="bg1"/>
                </a:solidFill>
              </a:rPr>
              <a:t>que a </a:t>
            </a:r>
            <a:r>
              <a:rPr lang="pt-BR" sz="2400" b="1" i="1" dirty="0">
                <a:solidFill>
                  <a:srgbClr val="FF0000"/>
                </a:solidFill>
              </a:rPr>
              <a:t>cobrança</a:t>
            </a:r>
            <a:r>
              <a:rPr lang="pt-BR" sz="2400" i="1" dirty="0">
                <a:solidFill>
                  <a:schemeClr val="bg1"/>
                </a:solidFill>
              </a:rPr>
              <a:t> de registro de cédulas de crédito rural continue a ser realizada na forma estabelecida pelo Decreto-Lei nº 167/67.</a:t>
            </a:r>
            <a:br>
              <a:rPr lang="pt-BR" sz="2400" i="1" dirty="0">
                <a:solidFill>
                  <a:schemeClr val="bg1"/>
                </a:solidFill>
              </a:rPr>
            </a:br>
            <a:r>
              <a:rPr lang="pt-BR" sz="2200" i="1" dirty="0">
                <a:solidFill>
                  <a:schemeClr val="bg1"/>
                </a:solidFill>
              </a:rPr>
              <a:t> 	Belo Horizonte, 25 de novembro de 2005.</a:t>
            </a:r>
            <a:br>
              <a:rPr lang="pt-BR" sz="2200" i="1" dirty="0">
                <a:solidFill>
                  <a:schemeClr val="bg1"/>
                </a:solidFill>
              </a:rPr>
            </a:br>
            <a:r>
              <a:rPr lang="pt-BR" sz="2200" i="1" dirty="0">
                <a:solidFill>
                  <a:schemeClr val="bg1"/>
                </a:solidFill>
              </a:rPr>
              <a:t> </a:t>
            </a:r>
            <a:br>
              <a:rPr lang="pt-BR" sz="2200" i="1" dirty="0">
                <a:solidFill>
                  <a:schemeClr val="bg1"/>
                </a:solidFill>
              </a:rPr>
            </a:br>
            <a:r>
              <a:rPr lang="pt-BR" sz="2200" i="1" dirty="0">
                <a:solidFill>
                  <a:schemeClr val="bg1"/>
                </a:solidFill>
              </a:rPr>
              <a:t>	Registre-se. Publique-se. Cumpra-se.</a:t>
            </a:r>
            <a:br>
              <a:rPr lang="pt-BR" sz="2200" i="1" dirty="0">
                <a:solidFill>
                  <a:schemeClr val="bg1"/>
                </a:solidFill>
              </a:rPr>
            </a:br>
            <a:r>
              <a:rPr lang="pt-BR" sz="2200" i="1" dirty="0">
                <a:solidFill>
                  <a:schemeClr val="bg1"/>
                </a:solidFill>
              </a:rPr>
              <a:t>  	(a) Desembargador Roney Oliveira</a:t>
            </a:r>
            <a:br>
              <a:rPr lang="pt-BR" sz="2200" i="1" dirty="0">
                <a:solidFill>
                  <a:schemeClr val="bg1"/>
                </a:solidFill>
              </a:rPr>
            </a:br>
            <a:r>
              <a:rPr lang="pt-BR" sz="2200" i="1" dirty="0">
                <a:solidFill>
                  <a:schemeClr val="bg1"/>
                </a:solidFill>
              </a:rPr>
              <a:t>	Corregedor-Geral de Justiça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bg1"/>
                </a:solidFill>
              </a:rPr>
              <a:t>	publicado no Diário do Judiciário em </a:t>
            </a:r>
            <a:r>
              <a:rPr lang="pt-BR" sz="2000" b="1" dirty="0">
                <a:solidFill>
                  <a:srgbClr val="FF0000"/>
                </a:solidFill>
              </a:rPr>
              <a:t>1º de dezembro de 2005</a:t>
            </a:r>
          </a:p>
          <a:p>
            <a:pPr marL="0" indent="0" algn="just">
              <a:buNone/>
            </a:pPr>
            <a:endParaRPr 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327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490066"/>
          </a:xfrm>
        </p:spPr>
        <p:txBody>
          <a:bodyPr/>
          <a:lstStyle/>
          <a:p>
            <a:pPr algn="ctr"/>
            <a:r>
              <a:rPr lang="pt-BR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0" y="836712"/>
            <a:ext cx="8892480" cy="583264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			</a:t>
            </a:r>
          </a:p>
          <a:p>
            <a:pPr marL="0" indent="0">
              <a:buNone/>
            </a:pPr>
            <a:r>
              <a:rPr lang="pt-BR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</a:t>
            </a:r>
            <a:r>
              <a:rPr lang="pt-BR" sz="3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CONSEQUÊNCIA</a:t>
            </a:r>
          </a:p>
          <a:p>
            <a:pPr marL="0" indent="0" algn="ctr">
              <a:buNone/>
            </a:pPr>
            <a:r>
              <a:rPr lang="pt-BR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 DE 2005</a:t>
            </a:r>
          </a:p>
          <a:p>
            <a:pPr marL="0" indent="0" algn="ctr">
              <a:buNone/>
            </a:pPr>
            <a:endParaRPr lang="pt-BR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EMOLUMENTOS DEVIDOS PARA O  REGISTRO DE CÉDULAS DE CRÉDITO RURAL DEVERÃO OBEDECER ÀQUELE VALOR JÁ FIXADO NA DECISÃO DO PRIMEIRO MANDADO DE SEGURANÇA IMPETRADO PELA </a:t>
            </a:r>
            <a:r>
              <a:rPr lang="pt-B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FAEMG</a:t>
            </a:r>
            <a:r>
              <a:rPr lang="pt-B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COM SENDO DE </a:t>
            </a:r>
          </a:p>
          <a:p>
            <a:pPr marL="0" indent="0" algn="just">
              <a:buNone/>
            </a:pPr>
            <a:r>
              <a:rPr lang="pt-BR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</a:p>
          <a:p>
            <a:pPr marL="0" indent="0" algn="just">
              <a:buNone/>
            </a:pPr>
            <a:r>
              <a:rPr lang="pt-BR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7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R$ 17,52</a:t>
            </a:r>
            <a:r>
              <a:rPr lang="pt-BR" sz="7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Livros 02 e 03</a:t>
            </a: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4" name="Seta para Baixo 3"/>
          <p:cNvSpPr/>
          <p:nvPr/>
        </p:nvSpPr>
        <p:spPr>
          <a:xfrm>
            <a:off x="3923928" y="3789040"/>
            <a:ext cx="936104" cy="1224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6542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490066"/>
          </a:xfrm>
        </p:spPr>
        <p:txBody>
          <a:bodyPr/>
          <a:lstStyle/>
          <a:p>
            <a:pPr algn="ctr"/>
            <a:r>
              <a:rPr lang="pt-BR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95536" y="836712"/>
            <a:ext cx="8424936" cy="568863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			</a:t>
            </a:r>
          </a:p>
          <a:p>
            <a:pPr marL="0" indent="0" algn="ctr">
              <a:buNone/>
            </a:pPr>
            <a:r>
              <a:rPr lang="pt-BR" sz="10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CERTIDÃO</a:t>
            </a:r>
          </a:p>
          <a:p>
            <a:pPr marL="0" indent="0" algn="just">
              <a:buNone/>
            </a:pPr>
            <a:endParaRPr lang="pt-BR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Certifico que a egrégia PRIMEIRA TURMA, ao apreciar o processo em epígrafe na sessão realizada nesta data, proferiu a seguinte decisão:</a:t>
            </a:r>
          </a:p>
          <a:p>
            <a:pPr marL="0" indent="0" algn="just">
              <a:buNone/>
            </a:pPr>
            <a:r>
              <a:rPr lang="pt-BR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Prosseguindo o julgamento, após o voto-vista do Sr. Ministro Benedito Gonçalves, a Turma, por unanimidade, deu provimento ao recurso especial para </a:t>
            </a:r>
            <a:r>
              <a:rPr lang="pt-BR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denegar a segurança</a:t>
            </a:r>
            <a:r>
              <a:rPr lang="pt-BR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nos termos do voto do Sr. Ministro Relator. Lavrará o acordão a Sra. Ministra Regina Helena Costa (RISTJ, art. 52, IV, "b").</a:t>
            </a:r>
          </a:p>
          <a:p>
            <a:pPr marL="0" indent="0" algn="just">
              <a:buNone/>
            </a:pPr>
            <a:r>
              <a:rPr lang="pt-BR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Srs. Ministros Napoleão Nunes Maia Filho, Benedito Gonçalves (voto-vista), Sérgio </a:t>
            </a:r>
            <a:r>
              <a:rPr lang="pt-BR" sz="9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Kukina</a:t>
            </a:r>
            <a:r>
              <a:rPr lang="pt-BR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(Presidente) e Regina Helena Costa (voto-vista) votaram com o Sr. Ministro Relator.</a:t>
            </a:r>
          </a:p>
          <a:p>
            <a:pPr marL="0" indent="0">
              <a:buNone/>
            </a:pPr>
            <a:r>
              <a:rPr lang="pt-BR" sz="9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</a:t>
            </a:r>
            <a:r>
              <a:rPr lang="pt-BR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17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04/08/2016</a:t>
            </a:r>
            <a:endParaRPr lang="pt-BR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405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490066"/>
          </a:xfrm>
        </p:spPr>
        <p:txBody>
          <a:bodyPr/>
          <a:lstStyle/>
          <a:p>
            <a:pPr algn="ctr"/>
            <a:r>
              <a:rPr lang="pt-BR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784976" cy="609329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			</a:t>
            </a:r>
          </a:p>
          <a:p>
            <a:pPr marL="0" indent="0" algn="ctr">
              <a:buNone/>
            </a:pP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 DE 2016</a:t>
            </a: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4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dia </a:t>
            </a:r>
            <a:r>
              <a:rPr lang="pt-BR" sz="4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06/09/2016</a:t>
            </a:r>
            <a:r>
              <a:rPr lang="pt-BR" sz="4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foi expedido pela Corregedoria Geral de Justiça o </a:t>
            </a:r>
            <a:r>
              <a:rPr lang="pt-BR" sz="4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Aviso nº. 30/2016</a:t>
            </a:r>
            <a:r>
              <a:rPr lang="pt-BR" sz="4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informando o julgamento proferido pelo Superior Tribunal de Justiça nos autos do Recurso Especial nº. 1.142.006/MG que acolheu a </a:t>
            </a:r>
            <a:r>
              <a:rPr lang="pt-BR" sz="4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competência legislativa estadual</a:t>
            </a:r>
            <a:r>
              <a:rPr lang="pt-BR" sz="4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para a fixação dos emolumentos para o registro de cédulas e notas de crédito rural.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pt-BR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</a:p>
          <a:p>
            <a:pPr marL="0" indent="0" algn="just">
              <a:buNone/>
            </a:pPr>
            <a:r>
              <a:rPr lang="pt-BR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pt-BR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pt-BR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APLICAÇÃO DA TABELA – LEI 15.424/04</a:t>
            </a:r>
            <a:endParaRPr lang="pt-BR" sz="5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ctr">
              <a:buNone/>
            </a:pP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pt-BR" sz="5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FAEMG - Recurso extraordinário no STF Min. Relator, Alexandre de Moraes – Agravo Regimental – DESISTÊNCIA FAEMG em </a:t>
            </a:r>
            <a:r>
              <a:rPr lang="pt-BR" sz="5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09/03/2018</a:t>
            </a:r>
          </a:p>
          <a:p>
            <a:pPr marL="0" indent="0" algn="ctr">
              <a:buNone/>
            </a:pPr>
            <a:endParaRPr lang="pt-BR" sz="5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4275895" y="3132788"/>
            <a:ext cx="484632" cy="59242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4264208" y="4561863"/>
            <a:ext cx="484632" cy="59242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437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490066"/>
          </a:xfrm>
        </p:spPr>
        <p:txBody>
          <a:bodyPr/>
          <a:lstStyle/>
          <a:p>
            <a:pPr algn="ctr"/>
            <a:r>
              <a:rPr lang="pt-BR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23528" y="836712"/>
            <a:ext cx="8640960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			</a:t>
            </a:r>
            <a:endParaRPr lang="pt-BR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pt-BR" sz="5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A07A445-AB4E-42BF-A7FB-63AF441D8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4406"/>
            <a:ext cx="7704856" cy="6584954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41497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836712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dESMEMBRAMENTO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09600" y="1000125"/>
            <a:ext cx="7924800" cy="5202238"/>
          </a:xfrm>
        </p:spPr>
        <p:txBody>
          <a:bodyPr anchor="ctr">
            <a:normAutofit fontScale="92500" lnSpcReduction="20000"/>
          </a:bodyPr>
          <a:lstStyle/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Requisitos:</a:t>
            </a:r>
            <a:endParaRPr lang="pt-BR" sz="24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defTabSz="719138" eaLnBrk="1" hangingPunct="1">
              <a:buFont typeface="Arial" charset="0"/>
              <a:buNone/>
              <a:defRPr/>
            </a:pP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2400" b="1" u="sng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1 - IMÓVEL RURAL</a:t>
            </a:r>
          </a:p>
          <a:p>
            <a:pPr marL="0" indent="0" algn="just" defTabSz="614363" eaLnBrk="1" hangingPunct="1">
              <a:buFont typeface="Arial" charset="0"/>
              <a:buNone/>
              <a:defRPr/>
            </a:pP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- Respeitar Fração Mínima de Parcelamento;</a:t>
            </a:r>
          </a:p>
          <a:p>
            <a:pPr marL="0" indent="0" algn="just" defTabSz="614363" eaLnBrk="1" hangingPunct="1">
              <a:buFont typeface="Arial" charset="0"/>
              <a:buNone/>
              <a:defRPr/>
            </a:pP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- Qualificação subjetiva – </a:t>
            </a:r>
            <a:r>
              <a:rPr lang="pt-BR" sz="2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arts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698 e 770 do CN;</a:t>
            </a:r>
          </a:p>
          <a:p>
            <a:pPr marL="0" indent="0" algn="just" defTabSz="614363" eaLnBrk="1" hangingPunct="1">
              <a:buFont typeface="Arial" charset="0"/>
              <a:buNone/>
              <a:defRPr/>
            </a:pP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- Qualificação objetiva  </a:t>
            </a:r>
          </a:p>
          <a:p>
            <a:pPr marL="0" indent="0" algn="just" defTabSz="614363" eaLnBrk="1" hangingPunct="1">
              <a:buFont typeface="Arial" panose="020B0604020202020204" pitchFamily="34" charset="0"/>
              <a:buNone/>
              <a:defRPr/>
            </a:pP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	- Denominação, CCIR, localização,</a:t>
            </a:r>
          </a:p>
          <a:p>
            <a:pPr marL="0" indent="0" algn="just" defTabSz="614363" eaLnBrk="1" hangingPunct="1">
              <a:buFont typeface="Arial" charset="0"/>
              <a:buNone/>
              <a:defRPr/>
            </a:pP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	- características e confrontações, área</a:t>
            </a:r>
          </a:p>
          <a:p>
            <a:pPr marL="0" indent="0" algn="just" defTabSz="614363" eaLnBrk="1" hangingPunct="1">
              <a:buFont typeface="Arial" charset="0"/>
              <a:buNone/>
              <a:defRPr/>
            </a:pP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- Mapas e memoriais descritivos com ART;</a:t>
            </a:r>
          </a:p>
          <a:p>
            <a:pPr marL="0" indent="0" algn="just" defTabSz="614363" eaLnBrk="1" hangingPunct="1">
              <a:buFont typeface="Arial" charset="0"/>
              <a:buNone/>
              <a:defRPr/>
            </a:pP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- Requerimento assinado com firma reconhecida* **	</a:t>
            </a:r>
          </a:p>
          <a:p>
            <a:pPr marL="0" indent="0" algn="just" defTabSz="614363" eaLnBrk="1" hangingPunct="1">
              <a:buFont typeface="Arial" charset="0"/>
              <a:buNone/>
              <a:defRPr/>
            </a:pP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	 	 </a:t>
            </a:r>
          </a:p>
          <a:p>
            <a:pPr marL="0" indent="0" algn="just" defTabSz="614363" eaLnBrk="1" hangingPunct="1">
              <a:buFont typeface="Arial" charset="0"/>
              <a:buNone/>
              <a:defRPr/>
            </a:pP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* Art. 827, PU, CN – dispensa se assinado na presença</a:t>
            </a:r>
          </a:p>
          <a:p>
            <a:pPr marL="0" indent="0" algn="just" defTabSz="614363" eaLnBrk="1" hangingPunct="1">
              <a:buFont typeface="Arial" charset="0"/>
              <a:buNone/>
              <a:defRPr/>
            </a:pP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 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** Relativiza o art. 246 da Lei 6.015/73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490066"/>
          </a:xfrm>
        </p:spPr>
        <p:txBody>
          <a:bodyPr/>
          <a:lstStyle/>
          <a:p>
            <a:pPr algn="ctr"/>
            <a:r>
              <a:rPr lang="pt-BR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07504" y="764703"/>
            <a:ext cx="8784975" cy="576063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			</a:t>
            </a:r>
          </a:p>
          <a:p>
            <a:pPr marL="0" indent="0" algn="ctr">
              <a:buNone/>
            </a:pP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 DE 2017</a:t>
            </a:r>
          </a:p>
          <a:p>
            <a:pPr marL="0" indent="0" algn="ctr">
              <a:buNone/>
            </a:pPr>
            <a:endParaRPr lang="pt-BR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4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dia </a:t>
            </a:r>
            <a:r>
              <a:rPr lang="pt-BR" sz="4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29/12/2017</a:t>
            </a:r>
            <a:r>
              <a:rPr lang="pt-BR" sz="4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foi publicada a </a:t>
            </a:r>
            <a:r>
              <a:rPr lang="pt-BR" sz="4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Lei nº. 22.796/17 </a:t>
            </a:r>
            <a:r>
              <a:rPr lang="pt-BR" sz="4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que, entre outras alterações, modificou a forma e os valores para cobrança das CÉDULAS DE CRÉDITO e outras</a:t>
            </a: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</a:p>
          <a:p>
            <a:pPr marL="0" indent="0" algn="just">
              <a:buNone/>
            </a:pPr>
            <a:r>
              <a:rPr lang="pt-BR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0" algn="ctr">
              <a:buNone/>
            </a:pPr>
            <a:endParaRPr lang="pt-BR" sz="5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5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9348"/>
              </p:ext>
            </p:extLst>
          </p:nvPr>
        </p:nvGraphicFramePr>
        <p:xfrm>
          <a:off x="107504" y="2852936"/>
          <a:ext cx="8928992" cy="3888431"/>
        </p:xfrm>
        <a:graphic>
          <a:graphicData uri="http://schemas.openxmlformats.org/drawingml/2006/table">
            <a:tbl>
              <a:tblPr/>
              <a:tblGrid>
                <a:gridCol w="2232248">
                  <a:extLst>
                    <a:ext uri="{9D8B030D-6E8A-4147-A177-3AD203B41FA5}">
                      <a16:colId xmlns:a16="http://schemas.microsoft.com/office/drawing/2014/main" val="2358080788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983142127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75279196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1278719574"/>
                    </a:ext>
                  </a:extLst>
                </a:gridCol>
              </a:tblGrid>
              <a:tr h="957537">
                <a:tc gridSpan="4"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g) De células e notas de crédito industrial, de crédito comercial, de crédito rural e de produto rural: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931354"/>
                  </a:ext>
                </a:extLst>
              </a:tr>
              <a:tr h="507910">
                <a:tc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até 7.500,00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  <a:effectLst/>
                        </a:rPr>
                        <a:t>48,42</a:t>
                      </a:r>
                      <a:r>
                        <a:rPr lang="pt-BR" sz="20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– 22,60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12,10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60,52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728287"/>
                  </a:ext>
                </a:extLst>
              </a:tr>
              <a:tr h="957537">
                <a:tc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de 7.500,01 até 15.000,00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  <a:effectLst/>
                        </a:rPr>
                        <a:t>96,86</a:t>
                      </a:r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 – 45,22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bg2"/>
                          </a:solidFill>
                          <a:effectLst/>
                        </a:rPr>
                        <a:t>24,21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121,07 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8308640"/>
                  </a:ext>
                </a:extLst>
              </a:tr>
              <a:tr h="957537">
                <a:tc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de 15.000,01 até 22.500,00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  <a:effectLst/>
                        </a:rPr>
                        <a:t>144,38</a:t>
                      </a:r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 – 67,83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36,10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180,48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012075"/>
                  </a:ext>
                </a:extLst>
              </a:tr>
              <a:tr h="507910">
                <a:tc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acima de 22.500,00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  <a:effectLst/>
                        </a:rPr>
                        <a:t>193,80</a:t>
                      </a:r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 – 90,45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48,45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2"/>
                          </a:solidFill>
                          <a:effectLst/>
                        </a:rPr>
                        <a:t>242,25  </a:t>
                      </a: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369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201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7924800" cy="504056"/>
          </a:xfrm>
        </p:spPr>
        <p:txBody>
          <a:bodyPr/>
          <a:lstStyle/>
          <a:p>
            <a:pPr algn="ctr"/>
            <a:r>
              <a:rPr lang="pt-BR" sz="2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sz="2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sz="2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0" y="620688"/>
            <a:ext cx="9144000" cy="623731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			</a:t>
            </a:r>
          </a:p>
          <a:p>
            <a:pPr marL="0" lvl="0" indent="0" algn="just">
              <a:buNone/>
            </a:pP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10, §3, XI. </a:t>
            </a:r>
            <a:r>
              <a:rPr lang="pt-BR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Redução de 50% </a:t>
            </a: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registro de hipoteca ou alienação fiduciária em </a:t>
            </a:r>
            <a:r>
              <a:rPr lang="pt-BR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Cédulas de Credito Rural </a:t>
            </a: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pt-BR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Cédulas de Produto Rural</a:t>
            </a: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pt-BR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 – o valor do negócio jurídico celebrado no registro de </a:t>
            </a:r>
            <a:r>
              <a:rPr lang="pt-BR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hipotecas </a:t>
            </a:r>
            <a:r>
              <a:rPr lang="pt-BR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pt-BR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alienação fiduciária</a:t>
            </a: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relacionados a contratos firmados por meio de cédulas e notas de crédito industrial, cédulas e notas de crédito comercial, de crédito rural e de produto rural, devendo os emolumentos, no caso de crédito rural e de produto rural, ser cobrados à </a:t>
            </a:r>
            <a:r>
              <a:rPr lang="pt-BR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metade</a:t>
            </a: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dos valores previstos na alínea “e” do número 5 da Tabela 4 constante no Anexo desta lei;</a:t>
            </a:r>
          </a:p>
          <a:p>
            <a:pPr marL="0" indent="0" algn="ctr">
              <a:buNone/>
            </a:pPr>
            <a:r>
              <a:rPr lang="pt-B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CONSEQUÊNCIA</a:t>
            </a: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redução de 50% é </a:t>
            </a:r>
            <a:r>
              <a:rPr lang="pt-BR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restrita</a:t>
            </a:r>
            <a:r>
              <a:rPr lang="pt-BR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ao registro das garantias imobiliárias nos seguintes casos:</a:t>
            </a:r>
          </a:p>
          <a:p>
            <a:pPr marL="0" lvl="0" indent="0" algn="just">
              <a:buNone/>
            </a:pPr>
            <a:r>
              <a:rPr lang="pt-BR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Registro da hipoteca, constituída por Cédula de Credito Rural Hipotecária (Dec. 167/67, art. 9º)</a:t>
            </a:r>
          </a:p>
          <a:p>
            <a:pPr marL="0" lvl="0" indent="0" algn="just">
              <a:buNone/>
            </a:pPr>
            <a:r>
              <a:rPr lang="pt-BR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Registro de hipoteca ou de alienação fiduciária de imóvel, constituída por Cédula de Produto Rural (Lei nº. 8.929/94)</a:t>
            </a:r>
          </a:p>
          <a:p>
            <a:pPr marL="0" indent="0" algn="ctr">
              <a:buNone/>
            </a:pPr>
            <a:endParaRPr lang="pt-BR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EXCLUSÃO DA CÉDULA DE CRÉDITO BANCÁRIO e DEMAIS </a:t>
            </a:r>
            <a:r>
              <a:rPr lang="pt-BR" sz="8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</a:t>
            </a:r>
          </a:p>
          <a:p>
            <a:pPr marL="0" indent="0" algn="ctr">
              <a:buNone/>
            </a:pPr>
            <a:r>
              <a:rPr lang="pt-BR" sz="8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ALIENAÇÃO FIDUCIÁRIA OU HIPOTECA</a:t>
            </a:r>
          </a:p>
          <a:p>
            <a:pPr marL="0" indent="0">
              <a:buNone/>
            </a:pPr>
            <a:r>
              <a:rPr lang="pt-BR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25416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778824" cy="432048"/>
          </a:xfrm>
        </p:spPr>
        <p:txBody>
          <a:bodyPr/>
          <a:lstStyle/>
          <a:p>
            <a:pPr algn="ctr"/>
            <a:r>
              <a:rPr lang="pt-BR" sz="20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sz="2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0" y="548680"/>
            <a:ext cx="9036496" cy="6309320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r>
              <a:rPr lang="pt-BR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15-C. Cédula de Crédito Rural Hipotecária</a:t>
            </a:r>
          </a:p>
          <a:p>
            <a:pPr marL="0" indent="0">
              <a:buNone/>
            </a:pPr>
            <a:r>
              <a:rPr lang="pt-BR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pt-BR" sz="7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15-C – Os emolumentos, as custas e a Taxa de Fiscalização Judiciária referentes a </a:t>
            </a:r>
            <a:r>
              <a:rPr lang="pt-BR" sz="7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registro de hipotecas</a:t>
            </a:r>
            <a:r>
              <a:rPr lang="pt-BR" sz="7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7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alienação fiduciária, relacionados a contratos firmados por meio de </a:t>
            </a:r>
            <a:r>
              <a:rPr lang="pt-BR" sz="7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cédulas e notas de crédito rural</a:t>
            </a:r>
            <a:r>
              <a:rPr lang="pt-BR" sz="7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serão reduzidos em </a:t>
            </a:r>
            <a:r>
              <a:rPr lang="pt-BR" sz="7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75%</a:t>
            </a:r>
            <a:r>
              <a:rPr lang="pt-BR" sz="7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(setenta e cinco por cento), quando </a:t>
            </a:r>
            <a:r>
              <a:rPr lang="pt-BR" sz="7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7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área da garantia real </a:t>
            </a:r>
            <a:r>
              <a:rPr lang="pt-BR" sz="7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não ultrapassar 4 (quatro) Módulos Fiscais</a:t>
            </a:r>
            <a:r>
              <a:rPr lang="pt-BR" sz="7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.”.</a:t>
            </a:r>
          </a:p>
          <a:p>
            <a:pPr marL="0" indent="0" algn="ctr">
              <a:buNone/>
            </a:pPr>
            <a:r>
              <a:rPr lang="pt-B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CONSEQUÊNCIA 1</a:t>
            </a:r>
          </a:p>
          <a:p>
            <a:pPr marL="0" indent="0" algn="just">
              <a:buNone/>
            </a:pPr>
            <a:endParaRPr lang="pt-BR" sz="3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Este artigo tem aplicação </a:t>
            </a:r>
            <a:r>
              <a:rPr lang="pt-BR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restrita </a:t>
            </a:r>
            <a:r>
              <a:rPr lang="pt-BR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Cédulas de Crédito Rural </a:t>
            </a:r>
            <a:r>
              <a:rPr lang="pt-BR" sz="9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Hipotecária</a:t>
            </a:r>
            <a:r>
              <a:rPr lang="pt-BR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(Dec. 167/67):</a:t>
            </a:r>
          </a:p>
          <a:p>
            <a:pPr marL="0" indent="0" algn="just">
              <a:buNone/>
            </a:pPr>
            <a:r>
              <a:rPr lang="pt-BR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1- Porque citou apenas Cédulas e Notas de crédito rural, que estão previstas </a:t>
            </a:r>
            <a:r>
              <a:rPr lang="pt-BR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UNICAMENTE</a:t>
            </a:r>
            <a:r>
              <a:rPr lang="pt-BR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Dec. 167/67, portanto, </a:t>
            </a:r>
            <a:r>
              <a:rPr lang="pt-BR" sz="8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não abrange</a:t>
            </a:r>
            <a:r>
              <a:rPr lang="pt-BR" sz="8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Cédula de Produtor Rural prevista na Lei nº. 8.929/94;</a:t>
            </a:r>
          </a:p>
          <a:p>
            <a:pPr marL="0" indent="0" algn="just">
              <a:buNone/>
            </a:pPr>
            <a:r>
              <a:rPr lang="pt-BR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2- Porque o art. 9º do referido Dec. informa que a cédula de crédito rural somente poderá ser garantida por PENHOR ou HIPOTECA, </a:t>
            </a:r>
            <a:r>
              <a:rPr lang="pt-BR" sz="8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inexistindo</a:t>
            </a:r>
            <a:r>
              <a:rPr lang="pt-BR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portanto, </a:t>
            </a:r>
            <a:r>
              <a:rPr lang="pt-BR" sz="8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cédula rural com </a:t>
            </a:r>
            <a:r>
              <a:rPr lang="pt-BR" sz="8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alienação fiduciária</a:t>
            </a:r>
            <a:r>
              <a:rPr lang="pt-BR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pt-BR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Decreto-Lei 167/67.  </a:t>
            </a:r>
            <a:r>
              <a:rPr lang="pt-BR" sz="7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9º.  A cédula de crédito rural é promessa de pagamento em dinheiro, sem ou com garantia real </a:t>
            </a:r>
            <a:r>
              <a:rPr lang="pt-BR" sz="7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cedularmente</a:t>
            </a:r>
            <a:r>
              <a:rPr lang="pt-BR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constituída, sob as seguintes denominações e modalidades: I - Cédula Rural Pignoratícia. II - Cédula Rural Hipotecária. III - Cédula Rural Pignoratícia e Hipotecária. IV - Nota de Crédito Rural.</a:t>
            </a:r>
          </a:p>
          <a:p>
            <a:pPr marL="0" indent="0" algn="ctr">
              <a:buNone/>
            </a:pPr>
            <a:r>
              <a:rPr lang="pt-BR" sz="37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3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3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4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				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9532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778824" cy="576064"/>
          </a:xfrm>
        </p:spPr>
        <p:txBody>
          <a:bodyPr/>
          <a:lstStyle/>
          <a:p>
            <a:pPr algn="ctr"/>
            <a:r>
              <a:rPr lang="pt-BR" sz="24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0" y="548680"/>
            <a:ext cx="9036496" cy="630932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pt-BR" sz="37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sz="37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3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</a:t>
            </a:r>
            <a:r>
              <a:rPr lang="pt-B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CONSEQUÊNCIA 2</a:t>
            </a:r>
          </a:p>
          <a:p>
            <a:pPr marL="0" indent="0" algn="just">
              <a:buNone/>
            </a:pPr>
            <a:r>
              <a:rPr lang="pt-BR" sz="4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pt-BR" sz="4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apuração</a:t>
            </a:r>
            <a:r>
              <a:rPr lang="pt-BR" sz="4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4 (quatro) Módulos Fiscais, deve-se levar em consideração a “</a:t>
            </a:r>
            <a:r>
              <a:rPr lang="pt-BR" sz="4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ÁREA </a:t>
            </a:r>
            <a:r>
              <a:rPr lang="pt-BR" sz="4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pt-BR" sz="4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GARANTIA REAL</a:t>
            </a:r>
            <a:r>
              <a:rPr lang="pt-BR" sz="4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pt-BR" sz="4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 termos da parte final do artigo, assim, utiliza-se a soma das áreas dos imóveis dados em hipoteca, </a:t>
            </a:r>
            <a:r>
              <a:rPr lang="pt-BR" sz="4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ainda que em matrículas distintas</a:t>
            </a:r>
            <a:r>
              <a:rPr lang="pt-BR" sz="4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pt-BR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				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6" name="Seta para Baixo 4">
            <a:extLst>
              <a:ext uri="{FF2B5EF4-FFF2-40B4-BE49-F238E27FC236}">
                <a16:creationId xmlns:a16="http://schemas.microsoft.com/office/drawing/2014/main" id="{D98F0E30-FB7D-42D7-84C1-C04A7D228474}"/>
              </a:ext>
            </a:extLst>
          </p:cNvPr>
          <p:cNvSpPr/>
          <p:nvPr/>
        </p:nvSpPr>
        <p:spPr>
          <a:xfrm>
            <a:off x="4179610" y="836713"/>
            <a:ext cx="680422" cy="86409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784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778824" cy="576064"/>
          </a:xfrm>
        </p:spPr>
        <p:txBody>
          <a:bodyPr/>
          <a:lstStyle/>
          <a:p>
            <a:pPr algn="ctr"/>
            <a:r>
              <a:rPr lang="pt-BR" sz="24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07504" y="692696"/>
            <a:ext cx="8928992" cy="6165304"/>
          </a:xfrm>
        </p:spPr>
        <p:txBody>
          <a:bodyPr>
            <a:normAutofit fontScale="32500" lnSpcReduction="20000"/>
          </a:bodyPr>
          <a:lstStyle/>
          <a:p>
            <a:pPr marL="0" lvl="0" indent="0">
              <a:buNone/>
            </a:pPr>
            <a:endParaRPr lang="pt-BR" sz="4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pt-BR" sz="5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INSTRUÇÃO INTERNA NORMATIVA DO BANCO DO BRASIL</a:t>
            </a:r>
          </a:p>
          <a:p>
            <a:pPr marL="0" indent="0" algn="just">
              <a:buNone/>
            </a:pPr>
            <a:endParaRPr lang="pt-BR" sz="5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6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Podem ser vinculados em hipoteca:</a:t>
            </a:r>
          </a:p>
          <a:p>
            <a:pPr marL="0" indent="0" algn="just">
              <a:buNone/>
            </a:pPr>
            <a:r>
              <a:rPr lang="pt-BR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5.2.3.1. imóvel rural e urbano, observadas as vedações quanto à Garantia a ser Vinculada,</a:t>
            </a:r>
          </a:p>
          <a:p>
            <a:pPr marL="0" indent="0" algn="just">
              <a:buNone/>
            </a:pP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5.2.3.2. </a:t>
            </a:r>
            <a:r>
              <a:rPr lang="pt-BR" sz="6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imóvel rural definido como </a:t>
            </a:r>
            <a:r>
              <a:rPr lang="pt-BR" sz="6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pequena propriedade</a:t>
            </a:r>
            <a:r>
              <a:rPr lang="pt-BR" sz="6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assim considerados aqueles com área de </a:t>
            </a:r>
            <a:r>
              <a:rPr lang="pt-BR" sz="6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até 4 (quatro) módulos fiscais</a:t>
            </a:r>
            <a:r>
              <a:rPr lang="pt-BR" sz="6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6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observado o seguinte</a:t>
            </a: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5.2.3.2.1. O imóvel deve </a:t>
            </a:r>
            <a:r>
              <a:rPr lang="pt-BR" sz="5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enquadrar-se</a:t>
            </a: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uma das seguintes situações:</a:t>
            </a:r>
          </a:p>
          <a:p>
            <a:pPr marL="0" indent="0" algn="just">
              <a:buNone/>
            </a:pP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5.2.3.2.1.1. </a:t>
            </a:r>
            <a:r>
              <a:rPr lang="pt-BR" sz="6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estar arrendado para uso de terceiros</a:t>
            </a: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desde que comprovada e registrada a cessão no cadastro do proprietário do bem;</a:t>
            </a:r>
          </a:p>
          <a:p>
            <a:pPr marL="0" indent="0" algn="just">
              <a:buNone/>
            </a:pP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5.2.3.2.1.2.</a:t>
            </a:r>
            <a:r>
              <a:rPr lang="pt-BR" sz="6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não ser trabalhado diretamente pela família</a:t>
            </a: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5.2.3.2.2. </a:t>
            </a:r>
            <a:r>
              <a:rPr lang="pt-BR" sz="6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Quando o proprietário possuir mais de 1 (um) imóvel, cuja soma das áreas seja maior que o legalmente definido como pequena propriedade rural, </a:t>
            </a:r>
            <a:r>
              <a:rPr lang="pt-BR" sz="6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poderá(</a:t>
            </a:r>
            <a:r>
              <a:rPr lang="pt-BR" sz="6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ão</a:t>
            </a:r>
            <a:r>
              <a:rPr lang="pt-BR" sz="6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ser hipotecado(s) o(s) imóvel(eis) que exceder(em) a soma de 4 (quatro) módulos fiscais</a:t>
            </a: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5.2.3.2.2.1. Nesse caso, deverá ser comprovado, por meio das certidões dos respectivos imóveis de sua titularidade, que ele </a:t>
            </a:r>
            <a:r>
              <a:rPr lang="pt-BR" sz="6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permanecerá com área(s)</a:t>
            </a:r>
            <a:r>
              <a:rPr lang="pt-BR" sz="6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de, no mínimo, 4 (quatro) módulos fiscais </a:t>
            </a:r>
            <a:r>
              <a:rPr lang="pt-BR" sz="6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livres de ônus e gravames internos e externos</a:t>
            </a:r>
            <a:r>
              <a:rPr lang="pt-BR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  <a:endParaRPr lang="pt-BR" sz="3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740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7924800" cy="504056"/>
          </a:xfrm>
        </p:spPr>
        <p:txBody>
          <a:bodyPr/>
          <a:lstStyle/>
          <a:p>
            <a:pPr algn="ctr"/>
            <a:r>
              <a:rPr lang="pt-BR" sz="2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sz="2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sz="2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0" y="620688"/>
            <a:ext cx="9144000" cy="59766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CONSEQUÊNCIA  3</a:t>
            </a:r>
            <a:endParaRPr 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pequena propriedade rural é </a:t>
            </a:r>
            <a:r>
              <a:rPr lang="pt-B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impenhorável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(art. 5º, XXVI, da CF/88 e o art. 833, VIII, do CPC) mesmo que </a:t>
            </a:r>
            <a:r>
              <a:rPr lang="pt-BR" sz="1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1800" b="1" u="sng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dívida executada não seja oriunda da atividade produtiva 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imóvel. STJ. 3ª Turma. </a:t>
            </a:r>
            <a:r>
              <a:rPr lang="pt-BR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1.591.298-RJ, Rel. Min. Marco Aurélio </a:t>
            </a:r>
            <a:r>
              <a:rPr lang="pt-BR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Bellizze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julgado em 14/11/2017 (Info 616).</a:t>
            </a:r>
          </a:p>
          <a:p>
            <a:pPr marL="0" indent="0" algn="just">
              <a:buNone/>
            </a:pP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pequena propriedade rural é </a:t>
            </a:r>
            <a:r>
              <a:rPr lang="pt-B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impenhorável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nos termos do art. 5º, XXVI, da CF/88 e do art. 833, VIII, do CPC, mesmo que o </a:t>
            </a:r>
            <a:r>
              <a:rPr lang="pt-BR" sz="1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imóvel não sirva de moradia ao executado e à sua família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STJ. 3ª Turma. </a:t>
            </a:r>
            <a:r>
              <a:rPr lang="pt-BR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1.591.298-RJ, Rel. Min. Marco Aurélio </a:t>
            </a:r>
            <a:r>
              <a:rPr lang="pt-BR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Bellizze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julgado em 14/11/2017 (Info 616).</a:t>
            </a:r>
          </a:p>
          <a:p>
            <a:pPr marL="0" indent="0" algn="just">
              <a:buNone/>
            </a:pP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Impenhorabilidade da pequena propriedade rural. A pequena propriedade rural, </a:t>
            </a:r>
            <a:r>
              <a:rPr lang="pt-BR" sz="1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trabalhada pela família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é </a:t>
            </a:r>
            <a:r>
              <a:rPr lang="pt-B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impenhorável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ainda que dada pelos proprietários em garantia hipotecária para financiamento da atividade produtiva. STJ. 4ª Turma. </a:t>
            </a:r>
            <a:r>
              <a:rPr lang="pt-BR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1.368.404-SP, Rel. Min. Maria Isabel </a:t>
            </a:r>
            <a:r>
              <a:rPr lang="pt-BR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Gallotti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julgado em 13/10/2015 (Info 574).</a:t>
            </a:r>
          </a:p>
          <a:p>
            <a:pPr marL="0" indent="0" algn="ctr">
              <a:buNone/>
            </a:pPr>
            <a:endParaRPr lang="pt-BR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pt-BR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pt-B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credor hipotecário não mais aceitará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pequenas propriedades rurais (</a:t>
            </a:r>
            <a:r>
              <a:rPr lang="pt-B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até 4 módulos fiscais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em garantia, considerando as decisões do </a:t>
            </a:r>
            <a:r>
              <a:rPr lang="pt-B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STJ </a:t>
            </a: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Instrução Interna Normativa do Banco do Brasil</a:t>
            </a: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Seta para Baixo 6"/>
          <p:cNvSpPr/>
          <p:nvPr/>
        </p:nvSpPr>
        <p:spPr>
          <a:xfrm>
            <a:off x="4139952" y="4437112"/>
            <a:ext cx="864096" cy="936104"/>
          </a:xfrm>
          <a:prstGeom prst="downArrow">
            <a:avLst>
              <a:gd name="adj1" fmla="val 50000"/>
              <a:gd name="adj2" fmla="val 4711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8325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78824" cy="490066"/>
          </a:xfrm>
        </p:spPr>
        <p:txBody>
          <a:bodyPr/>
          <a:lstStyle/>
          <a:p>
            <a:pPr algn="ctr"/>
            <a:r>
              <a:rPr lang="pt-BR" sz="2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pt-BR" sz="2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CÉDULAS DE CRÉDITO</a:t>
            </a:r>
            <a:endParaRPr lang="pt-BR" sz="2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23529" y="764704"/>
            <a:ext cx="8496944" cy="5904656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pt-B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 X da Tabela 4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 X – O registro ou a averbação de cédula rural pignoratícia ou de cédula de produto rural garantida por penhor rural, exclusivamente no Livro 3 – Registro Auxiliar, será considerado como </a:t>
            </a:r>
            <a:r>
              <a:rPr lang="pt-B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 único para efeito de cobrança 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emolumentos e respectiva Taxa de Fiscalização Judiciária, sendo enquadrados nos valores descritos nas alíneas 5, “g” para o registro, ou, 1,</a:t>
            </a:r>
            <a:r>
              <a:rPr lang="pt-B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“o” (p)</a:t>
            </a:r>
            <a:r>
              <a:rPr lang="pt-B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a averbação.</a:t>
            </a:r>
          </a:p>
          <a:p>
            <a:pPr marL="0" indent="0" algn="ctr">
              <a:buNone/>
            </a:pPr>
            <a:r>
              <a:rPr lang="pt-B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CONSEQUÊNCIA</a:t>
            </a:r>
          </a:p>
          <a:p>
            <a:pPr marL="0" indent="0" algn="just">
              <a:buNone/>
            </a:pPr>
            <a:r>
              <a:rPr lang="pt-BR" sz="1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Cédula de crédito rural pignoratícia, deverá ser feito o registro da </a:t>
            </a:r>
            <a:r>
              <a:rPr lang="pt-B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cédula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com a </a:t>
            </a:r>
            <a:r>
              <a:rPr lang="pt-B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garantia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no Livro 03, sem que o registro do penhor </a:t>
            </a:r>
            <a:r>
              <a:rPr lang="pt-BR" sz="2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cedular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seja </a:t>
            </a:r>
            <a:r>
              <a:rPr lang="pt-B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ato autônomo 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alínea “g” do item 5 da Tabela 4 da Lei Estadual nº. 15.424/04.</a:t>
            </a:r>
          </a:p>
          <a:p>
            <a:pPr marL="0" indent="0" algn="ctr">
              <a:buNone/>
            </a:pPr>
            <a:endParaRPr lang="pt-BR" sz="20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Não é possível dois atos de registro referentes ao </a:t>
            </a:r>
            <a:r>
              <a:rPr lang="pt-B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mesmo título 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Livro 3. Cada título gera um</a:t>
            </a:r>
            <a:r>
              <a:rPr lang="pt-B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único registro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sendo possível apenas averbações posteriores (de aditivo, de cancelamento, </a:t>
            </a:r>
            <a:r>
              <a:rPr lang="pt-BR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pt-B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4" name="Seta para Baixo 3"/>
          <p:cNvSpPr/>
          <p:nvPr/>
        </p:nvSpPr>
        <p:spPr>
          <a:xfrm>
            <a:off x="3995936" y="4581128"/>
            <a:ext cx="720080" cy="720080"/>
          </a:xfrm>
          <a:prstGeom prst="downArrow">
            <a:avLst>
              <a:gd name="adj1" fmla="val 50000"/>
              <a:gd name="adj2" fmla="val 5407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9009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3"/>
            <a:ext cx="7924800" cy="457175"/>
          </a:xfrm>
        </p:spPr>
        <p:txBody>
          <a:bodyPr/>
          <a:lstStyle/>
          <a:p>
            <a:pPr algn="ctr">
              <a:defRPr/>
            </a:pPr>
            <a:r>
              <a:rPr lang="pt-BR" sz="2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 CÉDULAS DE CRÉDITO</a:t>
            </a:r>
            <a:endParaRPr lang="pt-BR" sz="26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251520" y="620688"/>
            <a:ext cx="8573393" cy="6120680"/>
          </a:xfrm>
        </p:spPr>
        <p:txBody>
          <a:bodyPr>
            <a:normAutofit fontScale="92500" lnSpcReduction="10000"/>
          </a:bodyPr>
          <a:lstStyle/>
          <a:p>
            <a:pPr lvl="1">
              <a:buNone/>
              <a:defRPr/>
            </a:pPr>
            <a:r>
              <a:rPr lang="pt-BR" sz="2200" b="1" u="sng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AVISO nº. 30/CGJ/2016 – 06/09/2016 – Lei nº. 22.796/17</a:t>
            </a:r>
          </a:p>
          <a:p>
            <a:pPr algn="just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Competência da Lei Estadual para FIXAÇÃO de EMOLUMENTOS;</a:t>
            </a:r>
          </a:p>
          <a:p>
            <a:pPr algn="just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No caso de cédula de crédito rural pignoratícia, deverá ser feito o registro da cédula com a garantia no Livro 03, sem que o registro do penhor </a:t>
            </a:r>
            <a:r>
              <a:rPr lang="pt-BR" sz="2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cedular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seja ato autônomo – alínea “g” do item 5 da Tabela 4 da Lei Estadual nº. 15.424/04;</a:t>
            </a:r>
          </a:p>
          <a:p>
            <a:pPr algn="just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Havendo garantia imobiliária (hipoteca), deverão ser efetuados tantos registros quantos forem os imóveis dados em garantia no Livro 02 (art. 10, §3º, inciso IV da Lei nº. 15.424/04) - alínea “</a:t>
            </a:r>
            <a:r>
              <a:rPr lang="pt-B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1/2 </a:t>
            </a:r>
            <a:r>
              <a:rPr lang="pt-BR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pt-B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do item 5 da Tabela 4 da Lei Estadual nº. 15.424/04; </a:t>
            </a:r>
          </a:p>
          <a:p>
            <a:pPr algn="just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Deverá também ser efetuada averbação de localização dos bens empenhados no Livro 02, conforme Enunciado nº. 27 emitido pelo CORI/MG em 11/09/2015 - alínea “</a:t>
            </a:r>
            <a:r>
              <a:rPr lang="pt-BR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do item 1 da Tabela 4 da Lei Estadual nº. 15.424/04;</a:t>
            </a:r>
          </a:p>
          <a:p>
            <a:pPr algn="just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Demais averbações - alínea “</a:t>
            </a:r>
            <a:r>
              <a:rPr lang="pt-B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do item 1 da Tabela 4 da Lei Estadual nº. 15.424/04;</a:t>
            </a:r>
          </a:p>
          <a:p>
            <a:pPr algn="just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6-</a:t>
            </a:r>
            <a:r>
              <a:rPr lang="pt-B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Cancelamento de ônus e direitos reais sobre imóveis dados em garantia - alínea “g” do item 1 da Tabela 4 da Lei Estadual nº. 15.424/04.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620688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pt-BR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CÉDULA DE CRÉDITO RURAL</a:t>
            </a:r>
            <a:endParaRPr lang="pt-BR" sz="24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23528" y="764704"/>
            <a:ext cx="8568952" cy="5616624"/>
          </a:xfrm>
        </p:spPr>
        <p:txBody>
          <a:bodyPr>
            <a:normAutofit lnSpcReduction="10000"/>
          </a:bodyPr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 registro das cédulas que constituam penhor rural, industrial ou mercantil far-se-á no </a:t>
            </a:r>
            <a:r>
              <a:rPr lang="pt-B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Livro 03 </a:t>
            </a:r>
            <a:r>
              <a:rPr lang="pt-BR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para em </a:t>
            </a:r>
            <a:r>
              <a:rPr lang="pt-B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seguida proceder-se à </a:t>
            </a:r>
            <a:r>
              <a:rPr lang="pt-BR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averbação do imóvel de localização</a:t>
            </a:r>
            <a:r>
              <a:rPr lang="pt-B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dos bens dados em </a:t>
            </a:r>
            <a:r>
              <a:rPr lang="pt-B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garantia no Livro 02</a:t>
            </a:r>
            <a:r>
              <a:rPr lang="pt-BR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devendo ser feita a devida anotação no Livro 04 -</a:t>
            </a:r>
            <a:br>
              <a:rPr lang="pt-BR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art. 870, § 2º. do Código de Normas – </a:t>
            </a:r>
            <a:r>
              <a:rPr lang="pt-B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Enunciado Cori/MG nº. 27 </a:t>
            </a:r>
            <a:r>
              <a:rPr lang="pt-BR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pt-BR" sz="2800" b="1" dirty="0">
                <a:solidFill>
                  <a:schemeClr val="bg1"/>
                </a:solidFill>
              </a:rPr>
              <a:t>11/09/2015</a:t>
            </a:r>
            <a:endParaRPr lang="pt-B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t-BR" sz="28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 artigo 14, V, do Decreto 167/67 dispõe que “descrição dos bens vinculados em penhor, que se indicarão pela espécie, qualidade, marca ou período de produção, se for o caso, </a:t>
            </a:r>
            <a:r>
              <a:rPr lang="pt-B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além do local ou depósito em que os mesmos bens se encontrarem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723900"/>
          </a:xfrm>
        </p:spPr>
        <p:txBody>
          <a:bodyPr anchor="ctr"/>
          <a:lstStyle/>
          <a:p>
            <a:pPr algn="ctr">
              <a:defRPr/>
            </a:pPr>
            <a:r>
              <a:rPr lang="pt-BR" sz="2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CÉDULA DE CRÉDITO RURAL</a:t>
            </a:r>
            <a:endParaRPr lang="pt-BR" sz="26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41313" y="1023938"/>
            <a:ext cx="8562975" cy="558165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2.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Já os artigos 870, </a:t>
            </a:r>
            <a:r>
              <a:rPr lang="pt-B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2º. e o art. 735 do Código de Normas expressamente determinam a anotação no Livro 4 (Indicador Real): Art. 870 – “Serão registradas no Livro nº. 3 – Registro Auxiliar: (...) 2º. O registro das cédulas que constituam exclusivamente penhor rural, industrial ou mercantil, realizado no Livro nº 3 – Registro Auxiliar, mencionará expressamente o </a:t>
            </a:r>
            <a:r>
              <a:rPr lang="pt-B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imóvel de localização dos bens dados em garantia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devendo ser feita a devida anotação no Livro nº 4 – Indicador Real.” Como o Livro nº 4 é “o repositório das indicações de todos os imóveis que figurem no Livro 02...”, não há como proceder à anotação no indicador real (Livro 4) sem que tenha sido praticada a averbação do imóvel de localização no Livro 2. Vê-se que um é consequência do outro.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3.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Observância aos princípios da concentração e da publicidade;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4.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O registro é efetuado para surtir </a:t>
            </a:r>
            <a:r>
              <a:rPr lang="pt-BR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efeitos perante terceiros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art. 30 do Dec. 167/67 e art. 12 da Lei 8.929/94;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5.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O art. 69 do Dec. 167/67, estabelece que “em caso de cobrança, os bens que a garantem não serão penhorados, arrestados ou </a:t>
            </a:r>
            <a:r>
              <a:rPr lang="pt-BR" sz="2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seqüestrados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por </a:t>
            </a:r>
            <a:r>
              <a:rPr lang="pt-B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outras dívidas do emitente ou terceiro</a:t>
            </a:r>
            <a:r>
              <a:rPr lang="pt-BR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863600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desmembramento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471488" y="908720"/>
            <a:ext cx="8248650" cy="5616623"/>
          </a:xfrm>
        </p:spPr>
        <p:txBody>
          <a:bodyPr anchor="t">
            <a:normAutofit fontScale="85000" lnSpcReduction="10000"/>
          </a:bodyPr>
          <a:lstStyle/>
          <a:p>
            <a:pPr marL="0" indent="0" algn="just" eaLnBrk="1" hangingPunct="1">
              <a:lnSpc>
                <a:spcPct val="120000"/>
              </a:lnSpc>
              <a:spcAft>
                <a:spcPts val="1200"/>
              </a:spcAft>
              <a:buFont typeface="Arial" charset="0"/>
              <a:buNone/>
              <a:defRPr/>
            </a:pPr>
            <a:r>
              <a:rPr lang="pt-BR" sz="2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Requisitos:</a:t>
            </a:r>
            <a:endParaRPr lang="pt-BR" sz="26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5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pt-BR" sz="2600" b="1" u="sng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2 - IMÓVEL URBANO</a:t>
            </a:r>
          </a:p>
          <a:p>
            <a:pPr marL="0" indent="0" algn="just" defTabSz="809625" eaLnBrk="1" hangingPunct="1">
              <a:buFont typeface="Arial" charset="0"/>
              <a:buNone/>
              <a:defRPr/>
            </a:pPr>
            <a:r>
              <a:rPr lang="pt-BR" sz="25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- Aproveitamento do sistema viário existente – 887 CN e 6766/79</a:t>
            </a:r>
          </a:p>
          <a:p>
            <a:pPr marL="0" indent="0" algn="just" defTabSz="809625" eaLnBrk="1" hangingPunct="1">
              <a:buFont typeface="Arial" charset="0"/>
              <a:buNone/>
              <a:defRPr/>
            </a:pP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- Respeitar a área mínima de 125m² ou legislação municipal;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- Qualificação subjetiva – </a:t>
            </a:r>
            <a:r>
              <a:rPr lang="pt-BR" sz="23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arts</a:t>
            </a: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698 e 770 do CN;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- Qualificação objetiva  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         - inscrição imobiliária; nome de Rua, </a:t>
            </a:r>
            <a:r>
              <a:rPr lang="pt-BR" sz="23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- Mapas e memoriais descritivos com ART;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- Autorização do Município;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- Requerimento assinado com firma reconhecida*  **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       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* Art. 827, PU, CN – dispensa se assinado na presença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t-BR" sz="2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        ** Relativiza o art. 246 da Lei 6.015/73</a:t>
            </a:r>
            <a:endParaRPr lang="pt-BR" sz="23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1143000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IMÓVEL DE LOCALIZAÇÃO</a:t>
            </a:r>
            <a:br>
              <a:rPr lang="pt-BR" sz="3200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467544" y="836712"/>
            <a:ext cx="8280920" cy="5472608"/>
          </a:xfrm>
        </p:spPr>
        <p:txBody>
          <a:bodyPr>
            <a:normAutofit lnSpcReduction="1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t-BR" dirty="0"/>
              <a:t> 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Procedo a esta averbação para fazer constar a existência do registro da Cédula Rural Pignoratícia e Hipotecária 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nº. ---------------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registrada no Livro 3-Auxiliar sob o 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nº. ----------------- 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deste Registro de Imóveis, emitida em --/--/----, com 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vencimento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para     --/--/----, pelos 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Proprietários Devedores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nome dos emitentes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), acima qualificados, tendo como 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Credora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dados da credora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), para FINALIDADE do custeio da cultura do café, VINCULADA à 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58,54 sacas 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 60 kg de café, </a:t>
            </a:r>
            <a:r>
              <a:rPr lang="pt-B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cujo IMÓVEL de LOCALIZAÇÃO é o constante dos R.10 e R.16 desta matrícula</a:t>
            </a:r>
            <a:r>
              <a:rPr lang="pt-B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Emolumentos – alínea “e”, do item 1. O Oficial,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53764816"/>
              </p:ext>
            </p:extLst>
          </p:nvPr>
        </p:nvGraphicFramePr>
        <p:xfrm>
          <a:off x="1" y="493692"/>
          <a:ext cx="9143999" cy="6364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4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3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3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5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Registro da Cédula 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Garantia – Hipoteca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Alienação Fiduciária 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CRH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5 - g 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5 –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½ e</a:t>
                      </a:r>
                      <a:endParaRPr lang="pt-BR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CRP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5 - g 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CRPH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5 - g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5 -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½ 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CPRH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5 - g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5 -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½ 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CPRP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5 - g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CPRPH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5 - g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5 -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½ 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23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 – Alienação </a:t>
                      </a:r>
                      <a:r>
                        <a:rPr lang="pt-BR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Fid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5 - g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5 -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½ e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99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CCBH ou Alienação </a:t>
                      </a:r>
                      <a:r>
                        <a:rPr lang="pt-BR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Fid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 requerido art. 870, §4º do CN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5 – d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5 - 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5- 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224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CCBP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Livro 03 – 5 – 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Processo CGJ 78.816/16</a:t>
                      </a: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9755" name="Rectangle 1"/>
          <p:cNvSpPr>
            <a:spLocks noChangeArrowheads="1"/>
          </p:cNvSpPr>
          <p:nvPr/>
        </p:nvSpPr>
        <p:spPr bwMode="auto">
          <a:xfrm>
            <a:off x="-2408238" y="-60305"/>
            <a:ext cx="1402556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30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Arial" charset="0"/>
              </a:rPr>
              <a:t>REGISTRO</a:t>
            </a:r>
            <a:endParaRPr lang="pt-BR" altLang="pt-BR" sz="3000" dirty="0">
              <a:solidFill>
                <a:srgbClr val="000000">
                  <a:lumMod val="95000"/>
                  <a:lumOff val="5000"/>
                </a:srgbClr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94143169"/>
              </p:ext>
            </p:extLst>
          </p:nvPr>
        </p:nvGraphicFramePr>
        <p:xfrm>
          <a:off x="-1" y="476673"/>
          <a:ext cx="9144000" cy="6381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4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3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3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1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Averbação Localização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 conteúdo financeiro (aditivo)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Sem conteúdo financeiro  (aditivo)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CRH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1 - C / Livro 03 – 1 – O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Livro 02 e 03 - 1 - d 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9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CRP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– 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1- O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Livro 02 e 03 - 1 – d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CRPH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– 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1 - C / Livro 03 – 1 - O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Livro 02 e 03 - 1 – d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CPRH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1 - C / Livro 03 – 1 – O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Livro 02 e 03 - 1 – d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CPRP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– 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 – O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Livro 02 e 03 - 1 – d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1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CPRPH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– 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1 - C / Livro 03 – 1 - O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Livro 02 e 03 - 1 – d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1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 – Alienação Fid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1 - C / Livro 03 – 1 – O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Livro 02 e 03 - 1 - d 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1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CCBH ou Alienação Fid 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– C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Livro 02 - 1 - d 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11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CCBP</a:t>
                      </a:r>
                      <a:endParaRPr lang="pt-BR" sz="18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– e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 – C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Livro 02 e 03 - 1 - d 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0779" name="Rectangle 1"/>
          <p:cNvSpPr>
            <a:spLocks noChangeArrowheads="1"/>
          </p:cNvSpPr>
          <p:nvPr/>
        </p:nvSpPr>
        <p:spPr bwMode="auto">
          <a:xfrm>
            <a:off x="-2522538" y="-48399"/>
            <a:ext cx="1380331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30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AVERBAÇÃO</a:t>
            </a:r>
            <a:endParaRPr lang="pt-BR" altLang="pt-BR" sz="3000" dirty="0">
              <a:solidFill>
                <a:srgbClr val="000000">
                  <a:lumMod val="95000"/>
                  <a:lumOff val="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91642916"/>
              </p:ext>
            </p:extLst>
          </p:nvPr>
        </p:nvGraphicFramePr>
        <p:xfrm>
          <a:off x="-1" y="476670"/>
          <a:ext cx="9144000" cy="6381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0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5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0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7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99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Cédula (ato único) 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Averbação de localização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Hipoteca ou Alienação Fiduciária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CRH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 – 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1- g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CRP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 – 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1 - h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CRPH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 – 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1 - h 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Livro 02 – 1- g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CPRH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 – 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 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Livro 02 – 1- g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CPRP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 – 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1 - h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CPRPH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 – 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1 - h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Livro 02 – 1- g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99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CPR – Alienação Fid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 – 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Livro 02 – 1- g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99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CCBH ou Alienação Fid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Livro 02 – 1- g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3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CCBP</a:t>
                      </a:r>
                      <a:endParaRPr lang="pt-BR" sz="160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03 – 1 – 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Livro 02 – 1 - h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Inexiste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1814" name="Rectangle 1"/>
          <p:cNvSpPr>
            <a:spLocks noChangeArrowheads="1"/>
          </p:cNvSpPr>
          <p:nvPr/>
        </p:nvSpPr>
        <p:spPr bwMode="auto">
          <a:xfrm>
            <a:off x="-1762125" y="-48399"/>
            <a:ext cx="1325403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30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Arial" charset="0"/>
              </a:rPr>
              <a:t>CANCELAMENTO</a:t>
            </a:r>
            <a:endParaRPr lang="pt-BR" altLang="pt-BR" sz="3000" dirty="0">
              <a:solidFill>
                <a:srgbClr val="000000">
                  <a:lumMod val="95000"/>
                  <a:lumOff val="5000"/>
                </a:srgbClr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940966"/>
            <a:ext cx="8567613" cy="5632872"/>
          </a:xfrm>
        </p:spPr>
        <p:txBody>
          <a:bodyPr anchor="ctr">
            <a:normAutofit fontScale="40000" lnSpcReduction="20000"/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9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obediência ao princípio da especialidade objetiva</a:t>
            </a:r>
            <a:r>
              <a:rPr lang="pt-BR" sz="9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9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9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que exige a perfeita identificação do imóvel na matrícula, </a:t>
            </a:r>
            <a:r>
              <a:rPr lang="pt-BR" sz="9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é ato subsequente a todo desmembramento a </a:t>
            </a:r>
            <a:r>
              <a:rPr lang="pt-BR" sz="9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averbação </a:t>
            </a:r>
            <a:r>
              <a:rPr lang="pt-BR" sz="9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pt-BR" sz="9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inserção </a:t>
            </a:r>
            <a:r>
              <a:rPr lang="pt-BR" sz="9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medidas perimetrais para </a:t>
            </a:r>
            <a:r>
              <a:rPr lang="pt-BR" sz="9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cada um </a:t>
            </a:r>
            <a:r>
              <a:rPr lang="pt-BR" sz="9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dos imóveis originados.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9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pt-BR" sz="9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Enunciado Cori/MG nº. 29 </a:t>
            </a:r>
            <a:r>
              <a:rPr lang="pt-BR" sz="9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pt-BR" sz="9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11/12/2015</a:t>
            </a:r>
            <a:r>
              <a:rPr lang="pt-BR" sz="9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pt-BR" sz="4800" dirty="0"/>
          </a:p>
          <a:p>
            <a:pPr eaLnBrk="1" hangingPunct="1">
              <a:defRPr/>
            </a:pPr>
            <a:endParaRPr lang="pt-BR" sz="3400" dirty="0"/>
          </a:p>
          <a:p>
            <a:pPr algn="just" eaLnBrk="1" hangingPunct="1">
              <a:buFont typeface="Arial" charset="0"/>
              <a:buNone/>
              <a:defRPr/>
            </a:pPr>
            <a:r>
              <a:rPr lang="pt-BR" sz="3400" dirty="0"/>
              <a:t> </a:t>
            </a:r>
            <a:endParaRPr lang="pt-BR" sz="3400" b="1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940966"/>
          </a:xfrm>
        </p:spPr>
        <p:txBody>
          <a:bodyPr anchor="ctr"/>
          <a:lstStyle/>
          <a:p>
            <a:pPr algn="ctr"/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desmembramento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952847"/>
          </a:xfrm>
        </p:spPr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DESMEMBRAMENTO</a:t>
            </a:r>
            <a:endParaRPr lang="pt-BR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444500" y="1163638"/>
            <a:ext cx="8289925" cy="5145682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1800" dirty="0"/>
              <a:t>      	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O princípio da 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especialidade objetiva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previsto no 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art. 621, IV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do Código de Normas de Minas Gerais, exige 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plena e perfeita identificação 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do imóvel na matrícula e nos documentos apresentados para registro;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pt-BR" sz="28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 identificação do imóvel, seja ele urbano ou rural, </a:t>
            </a: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é requisito da matrícula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e deverá ser feita com indicação de suas características, confrontações e área, nos termos art. 176, §1º, II, 3 “a” e “b” da Lei nº. 6.015/73 e </a:t>
            </a:r>
            <a:r>
              <a:rPr lang="pt-BR" sz="2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arts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690, III e 691, IV e V do Código de Normas de Minas Gerais;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pt-BR" dirty="0"/>
          </a:p>
        </p:txBody>
      </p:sp>
      <p:sp>
        <p:nvSpPr>
          <p:cNvPr id="4" name="Sinal de Adição 3">
            <a:extLst>
              <a:ext uri="{FF2B5EF4-FFF2-40B4-BE49-F238E27FC236}">
                <a16:creationId xmlns:a16="http://schemas.microsoft.com/office/drawing/2014/main" id="{2E37B4EB-A498-451D-AFC3-B8DEF23EA1ED}"/>
              </a:ext>
            </a:extLst>
          </p:cNvPr>
          <p:cNvSpPr/>
          <p:nvPr/>
        </p:nvSpPr>
        <p:spPr>
          <a:xfrm>
            <a:off x="3923928" y="2917036"/>
            <a:ext cx="914400" cy="914400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"/>
            <a:ext cx="7924800" cy="620688"/>
          </a:xfrm>
        </p:spPr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DESMEMBRAMENTO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07504" y="620688"/>
            <a:ext cx="8702923" cy="5832648"/>
          </a:xfrm>
        </p:spPr>
        <p:txBody>
          <a:bodyPr>
            <a:normAutofit fontScale="55000" lnSpcReduction="20000"/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1800" dirty="0"/>
              <a:t>	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4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 ato de desmembramento tem a finalidade de fracionar o imóvel em parcelas que posteriormente se tornarão</a:t>
            </a: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imóveis autônomos</a:t>
            </a:r>
            <a:r>
              <a:rPr lang="pt-BR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pt-BR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Deste fracionamento surgem vários imóveis, que não se</a:t>
            </a: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confundem com o originário</a:t>
            </a:r>
            <a:r>
              <a:rPr lang="pt-BR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 padecem da devida especialização objetiva, ou seja, foram fracionados, porém ainda não adequadamente identificados.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4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4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pt-BR" sz="4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Portanto</a:t>
            </a:r>
            <a:r>
              <a:rPr lang="pt-BR" sz="4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em obediência ao princípio da especialidade objetiva</a:t>
            </a:r>
            <a:r>
              <a:rPr lang="pt-BR" sz="4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após a prática do ato de desmembramento</a:t>
            </a:r>
            <a:r>
              <a:rPr lang="pt-BR" sz="4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é necessário </a:t>
            </a:r>
            <a:r>
              <a:rPr lang="pt-BR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inserir medidas, confrontações e área nos imóveis por ele criados.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- Posteriormente à prática destes atos, de</a:t>
            </a:r>
            <a:r>
              <a:rPr lang="pt-BR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desmembramento </a:t>
            </a:r>
            <a:r>
              <a:rPr lang="pt-BR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pt-BR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inserção de medidas</a:t>
            </a:r>
            <a:r>
              <a:rPr lang="pt-BR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é que o imóvel encontra-se apto a ingressar no fólio real como objeto perfeitamente individualizado e digno de matrícula autônoma</a:t>
            </a:r>
            <a:r>
              <a:rPr lang="pt-BR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4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pt-BR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922114"/>
          </a:xfrm>
        </p:spPr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DESMEMBRAMENTO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467544" y="1196752"/>
            <a:ext cx="8389119" cy="5040560"/>
          </a:xfrm>
        </p:spPr>
        <p:txBody>
          <a:bodyPr>
            <a:normAutofit/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1600" dirty="0"/>
              <a:t>	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4. 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 art. 889 do Código de Normas exige que nos títulos que envolvem desmembramento voluntário conste a </a:t>
            </a:r>
            <a:r>
              <a:rPr lang="pt-B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especialização objetiva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dos imóveis que serão desmembrados e da </a:t>
            </a:r>
            <a:r>
              <a:rPr lang="pt-B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área remanescente</a:t>
            </a:r>
            <a:r>
              <a:rPr lang="pt-B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nos termos do art. 176, §1º, II, 3, e do art. 225 da Lei dos Registros Públicos. </a:t>
            </a:r>
            <a:r>
              <a:rPr lang="pt-BR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Este princípio não seria apenas um requisito da matrícula, mas também um requisito do registro. </a:t>
            </a:r>
            <a:endParaRPr lang="pt-BR" sz="2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620688"/>
          </a:xfrm>
        </p:spPr>
        <p:txBody>
          <a:bodyPr anchor="ctr"/>
          <a:lstStyle/>
          <a:p>
            <a:pPr algn="ctr">
              <a:defRPr/>
            </a:pPr>
            <a:r>
              <a:rPr lang="pt-BR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DESMEMBRAMENTO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27025" y="620688"/>
            <a:ext cx="8416925" cy="6048672"/>
          </a:xfrm>
        </p:spPr>
        <p:txBody>
          <a:bodyPr>
            <a:normAutofit fontScale="62500" lnSpcReduction="20000"/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3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pt-BR" sz="37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Cada um dos imóveis originados pelo ato de desmembramento e especializados pela inserção de medidas, quando da abertura de matrícula, permanecem em nome dos mesmos proprietários da matrícula primitiva, exceto se houver ato de atribuição de propriedade, como é o caso da </a:t>
            </a:r>
            <a:r>
              <a:rPr lang="pt-BR" sz="3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DIVISÃO </a:t>
            </a:r>
            <a:r>
              <a:rPr lang="pt-BR" sz="3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pt-BR" sz="3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pt-BR" sz="3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ESTREMAÇÃO</a:t>
            </a:r>
            <a:r>
              <a:rPr lang="pt-BR" sz="3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pt-BR" sz="37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37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Nestes casos, </a:t>
            </a:r>
            <a:r>
              <a:rPr lang="pt-BR" sz="3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após</a:t>
            </a:r>
            <a:r>
              <a:rPr lang="pt-BR" sz="37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 prática dos atos de averbação de desmembramento e de </a:t>
            </a:r>
            <a:r>
              <a:rPr lang="pt-BR" sz="3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especialização</a:t>
            </a:r>
            <a:r>
              <a:rPr lang="pt-BR" sz="37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do imóvel feita pela </a:t>
            </a:r>
            <a:r>
              <a:rPr lang="pt-BR" sz="3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inserção de medidas</a:t>
            </a:r>
            <a:r>
              <a:rPr lang="pt-BR" sz="37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será realizado o registro da </a:t>
            </a:r>
            <a:r>
              <a:rPr lang="pt-BR" sz="37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estremação</a:t>
            </a:r>
            <a:r>
              <a:rPr lang="pt-BR" sz="37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ou da divisão com o fim de atribuir a propriedade a quem lhe for de direito e encerrar parcial ou totalmente a situação de condomínio geral. A partir de então serão abertas quantas matrículas forem os imóveis originados e encerrada a primitiva – </a:t>
            </a:r>
            <a:r>
              <a:rPr lang="pt-BR" sz="4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art. 710, I </a:t>
            </a:r>
            <a:r>
              <a:rPr lang="pt-BR" sz="37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do Código de Normas de Minas Gerais.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37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pt-BR" sz="3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6. </a:t>
            </a:r>
            <a:r>
              <a:rPr lang="pt-BR" sz="37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obstante os fundamentos trazidos alhures, já se manifestou no mesmo sentido a Egrégia Corregedoria Geral de Justiça de Minas Gerais nas consultas processos </a:t>
            </a:r>
            <a:r>
              <a:rPr lang="pt-BR" sz="3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nº. 62.829/CAFIS/2013</a:t>
            </a:r>
            <a:r>
              <a:rPr lang="pt-BR" sz="37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 61.778/CAFIS/2013 e 75.161/CAFIS/2015.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7413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ctr">
              <a:buNone/>
            </a:pPr>
            <a:r>
              <a:rPr lang="pt-BR" sz="35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LEI MINEIRA nº. 22.796/17</a:t>
            </a:r>
          </a:p>
          <a:p>
            <a:pPr marL="0" indent="0">
              <a:buNone/>
            </a:pPr>
            <a:endParaRPr lang="pt-BR" sz="18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TABELA 4</a:t>
            </a:r>
          </a:p>
          <a:p>
            <a:pPr marL="0" indent="0">
              <a:buNone/>
            </a:pPr>
            <a:r>
              <a:rPr lang="pt-B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ATOS DO OFICIAL DE REGISTRO DE IMÓVEIS</a:t>
            </a:r>
          </a:p>
          <a:p>
            <a:pPr marL="0" indent="0">
              <a:buNone/>
            </a:pPr>
            <a:endParaRPr lang="pt-B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1 - </a:t>
            </a:r>
            <a:r>
              <a:rPr lang="pt-B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Averbação </a:t>
            </a:r>
            <a:r>
              <a:rPr lang="pt-BR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(com todas as anotações e referências a outros livros):</a:t>
            </a:r>
          </a:p>
          <a:p>
            <a:pPr marL="0" indent="0">
              <a:buNone/>
            </a:pPr>
            <a:endParaRPr lang="pt-B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De qualquer documento que altere o valor do contrato ou da dívida, inserção ou alteração de medidas ou área do imóvel, </a:t>
            </a:r>
            <a:r>
              <a:rPr lang="pt-B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inclusive </a:t>
            </a:r>
            <a:r>
              <a:rPr lang="pt-B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pt-B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razão do desmembramento </a:t>
            </a:r>
            <a:r>
              <a:rPr lang="pt-B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da </a:t>
            </a:r>
            <a:r>
              <a:rPr lang="pt-B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fusão</a:t>
            </a:r>
            <a:r>
              <a:rPr lang="pt-B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por </a:t>
            </a:r>
            <a:r>
              <a:rPr lang="pt-BR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gleba ou área</a:t>
            </a:r>
            <a:r>
              <a:rPr lang="pt-B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metade dos valores da alínea "e" do número 5 desta tabela.</a:t>
            </a:r>
          </a:p>
        </p:txBody>
      </p:sp>
    </p:spTree>
    <p:extLst>
      <p:ext uri="{BB962C8B-B14F-4D97-AF65-F5344CB8AC3E}">
        <p14:creationId xmlns:p14="http://schemas.microsoft.com/office/powerpoint/2010/main" val="3470097620"/>
      </p:ext>
    </p:extLst>
  </p:cSld>
  <p:clrMapOvr>
    <a:masterClrMapping/>
  </p:clrMapOvr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Horizon">
    <a:dk1>
      <a:srgbClr val="000000"/>
    </a:dk1>
    <a:lt1>
      <a:srgbClr val="FFFFFF"/>
    </a:lt1>
    <a:dk2>
      <a:srgbClr val="1F2123"/>
    </a:dk2>
    <a:lt2>
      <a:srgbClr val="DC9E1F"/>
    </a:lt2>
    <a:accent1>
      <a:srgbClr val="7E97AD"/>
    </a:accent1>
    <a:accent2>
      <a:srgbClr val="CC8E60"/>
    </a:accent2>
    <a:accent3>
      <a:srgbClr val="7A6A60"/>
    </a:accent3>
    <a:accent4>
      <a:srgbClr val="B4936D"/>
    </a:accent4>
    <a:accent5>
      <a:srgbClr val="67787B"/>
    </a:accent5>
    <a:accent6>
      <a:srgbClr val="9D936F"/>
    </a:accent6>
    <a:hlink>
      <a:srgbClr val="646464"/>
    </a:hlink>
    <a:folHlink>
      <a:srgbClr val="96969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</TotalTime>
  <Words>1060</Words>
  <Application>Microsoft Office PowerPoint</Application>
  <PresentationFormat>Apresentação na tela (4:3)</PresentationFormat>
  <Paragraphs>384</Paragraphs>
  <Slides>33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0" baseType="lpstr">
      <vt:lpstr>Arial</vt:lpstr>
      <vt:lpstr>Arial Narrow</vt:lpstr>
      <vt:lpstr>Calibri</vt:lpstr>
      <vt:lpstr>Times New Roman</vt:lpstr>
      <vt:lpstr>Wingdings</vt:lpstr>
      <vt:lpstr>Horizon</vt:lpstr>
      <vt:lpstr>PDF</vt:lpstr>
      <vt:lpstr>I CONFERÊNCIA DAS ENTIDADES REPRESENTATIVAS DOS NOTÁRIOS E REGISTRADORES/mg</vt:lpstr>
      <vt:lpstr>dESMEMBRAMENTO</vt:lpstr>
      <vt:lpstr>desmembramento</vt:lpstr>
      <vt:lpstr>desmembramento</vt:lpstr>
      <vt:lpstr>DESMEMBRAMENTO</vt:lpstr>
      <vt:lpstr>DESMEMBRAMENTO</vt:lpstr>
      <vt:lpstr>DESMEMBRAMENTO</vt:lpstr>
      <vt:lpstr>DESMEMBRAMENTO</vt:lpstr>
      <vt:lpstr>Apresentação do PowerPoint</vt:lpstr>
      <vt:lpstr>Apresentação do PowerPoint</vt:lpstr>
      <vt:lpstr>          </vt:lpstr>
      <vt:lpstr>Divisão  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dAS CÉDULAS DE CRÉDITO</vt:lpstr>
      <vt:lpstr>CÉDULA DE CRÉDITO RURAL</vt:lpstr>
      <vt:lpstr>CÉDULA DE CRÉDITO RURAL</vt:lpstr>
      <vt:lpstr>IMÓVEL DE LOCALIZAÇÃO 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XXV CONGRESSO ESTADUAL DOS NOTÁRIOS E REGISTRADORES/mg</dc:title>
  <dc:creator>Jean Rodrigo</dc:creator>
  <cp:lastModifiedBy>Humberto Amaral</cp:lastModifiedBy>
  <cp:revision>82</cp:revision>
  <dcterms:created xsi:type="dcterms:W3CDTF">2016-10-26T00:25:23Z</dcterms:created>
  <dcterms:modified xsi:type="dcterms:W3CDTF">2018-03-17T02:01:04Z</dcterms:modified>
</cp:coreProperties>
</file>