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83" r:id="rId4"/>
    <p:sldId id="284" r:id="rId5"/>
    <p:sldId id="258" r:id="rId6"/>
    <p:sldId id="260" r:id="rId7"/>
    <p:sldId id="288" r:id="rId8"/>
    <p:sldId id="259" r:id="rId9"/>
    <p:sldId id="261" r:id="rId10"/>
    <p:sldId id="285" r:id="rId11"/>
    <p:sldId id="286" r:id="rId12"/>
    <p:sldId id="289" r:id="rId13"/>
    <p:sldId id="290" r:id="rId14"/>
    <p:sldId id="291" r:id="rId15"/>
    <p:sldId id="287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628870-C8EF-466C-8618-AC83836A794F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BB5F4B-D0D4-4193-BD4A-1641D22B78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945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7F888D0-7FCC-4E0B-B541-D9469DEE736C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8488FE2-E8C1-439F-B65A-B6EB0524A738}" type="datetimeFigureOut">
              <a:rPr lang="pt-BR" smtClean="0"/>
              <a:t>15/03/2018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543800" cy="4022303"/>
          </a:xfrm>
        </p:spPr>
        <p:txBody>
          <a:bodyPr/>
          <a:lstStyle/>
          <a:p>
            <a:pPr algn="ctr"/>
            <a:r>
              <a:rPr lang="pt-BR" dirty="0" smtClean="0"/>
              <a:t>INTIMAÇÕES </a:t>
            </a:r>
            <a:br>
              <a:rPr lang="pt-BR" dirty="0" smtClean="0"/>
            </a:br>
            <a:r>
              <a:rPr lang="pt-BR" dirty="0" smtClean="0"/>
              <a:t>CRI</a:t>
            </a:r>
            <a:br>
              <a:rPr lang="pt-BR" dirty="0" smtClean="0"/>
            </a:br>
            <a:r>
              <a:rPr lang="pt-BR" dirty="0" smtClean="0"/>
              <a:t>Padronização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Luciano Dias Bicalho Camargos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6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816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1143000"/>
          </a:xfrm>
        </p:spPr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Procurações – RCDE – Prazo de validade</a:t>
            </a:r>
            <a:br>
              <a:rPr lang="pt-BR" sz="4000" dirty="0" smtClean="0"/>
            </a:b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564904"/>
            <a:ext cx="7620000" cy="3835896"/>
          </a:xfrm>
        </p:spPr>
        <p:txBody>
          <a:bodyPr>
            <a:normAutofit fontScale="92500" lnSpcReduction="10000"/>
          </a:bodyPr>
          <a:lstStyle/>
          <a:p>
            <a:pPr marL="114300" indent="0" algn="just">
              <a:buNone/>
            </a:pPr>
            <a:r>
              <a:rPr lang="pt-BR" sz="2400" dirty="0" smtClean="0"/>
              <a:t>Art. 156</a:t>
            </a:r>
          </a:p>
          <a:p>
            <a:pPr marL="114300" indent="0" algn="just">
              <a:buNone/>
            </a:pPr>
            <a:r>
              <a:rPr lang="pt-BR" sz="2400" dirty="0" smtClean="0"/>
              <a:t>(...)</a:t>
            </a:r>
          </a:p>
          <a:p>
            <a:pPr marL="114300" indent="0" algn="just">
              <a:buNone/>
            </a:pPr>
            <a:r>
              <a:rPr lang="pt-BR" sz="2400" dirty="0"/>
              <a:t>§ 7º. A procuração, salvo cláusula expressa, não tem prazo </a:t>
            </a:r>
            <a:r>
              <a:rPr lang="pt-BR" sz="2400" dirty="0" smtClean="0"/>
              <a:t>de validade</a:t>
            </a:r>
            <a:r>
              <a:rPr lang="pt-BR" sz="2400" dirty="0"/>
              <a:t>. Passados, entretanto, 30 (trinta) dias da sua outorga ou da expedição </a:t>
            </a:r>
            <a:r>
              <a:rPr lang="pt-BR" sz="2400" dirty="0" smtClean="0"/>
              <a:t>do traslado</a:t>
            </a:r>
            <a:r>
              <a:rPr lang="pt-BR" sz="2400" dirty="0"/>
              <a:t>, poderá a serventia em que esteja sendo lavrado o ato exigir certidão </a:t>
            </a:r>
            <a:r>
              <a:rPr lang="pt-BR" sz="2400" dirty="0" smtClean="0"/>
              <a:t>da serventia </a:t>
            </a:r>
            <a:r>
              <a:rPr lang="pt-BR" sz="2400" dirty="0"/>
              <a:t>em que tenha sido passado o instrumento público do mandato dando </a:t>
            </a:r>
            <a:r>
              <a:rPr lang="pt-BR" sz="2400" dirty="0" smtClean="0"/>
              <a:t>conta de </a:t>
            </a:r>
            <a:r>
              <a:rPr lang="pt-BR" sz="2400" dirty="0"/>
              <a:t>que não foi ele revogado ou anulado</a:t>
            </a:r>
            <a:r>
              <a:rPr lang="pt-BR" sz="2400" dirty="0" smtClean="0"/>
              <a:t>.</a:t>
            </a:r>
          </a:p>
          <a:p>
            <a:pPr marL="114300" indent="0" algn="just">
              <a:buNone/>
            </a:pPr>
            <a:r>
              <a:rPr lang="pt-BR" sz="2400" dirty="0"/>
              <a:t/>
            </a:r>
            <a:br>
              <a:rPr lang="pt-BR" sz="2400" dirty="0"/>
            </a:br>
            <a:r>
              <a:rPr lang="pt-BR" sz="2400" dirty="0" smtClean="0"/>
              <a:t>Regulamentação para lavratura de escrituras</a:t>
            </a:r>
          </a:p>
          <a:p>
            <a:pPr marL="114300" indent="0" algn="just">
              <a:buNone/>
            </a:pPr>
            <a:r>
              <a:rPr lang="pt-BR" sz="2400" dirty="0" smtClean="0"/>
              <a:t>“Poderá Exigir” </a:t>
            </a:r>
            <a:endParaRPr lang="pt-BR" sz="24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825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1143000"/>
          </a:xfrm>
        </p:spPr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Utilização e Atualização do Sistema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564904"/>
            <a:ext cx="7620000" cy="3835896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pt-BR" b="1" dirty="0" smtClean="0"/>
              <a:t>acesso </a:t>
            </a:r>
            <a:r>
              <a:rPr lang="pt-BR" b="1" dirty="0"/>
              <a:t>diário a CRI e atualização imediata dos status do </a:t>
            </a:r>
            <a:r>
              <a:rPr lang="pt-BR" b="1" dirty="0" smtClean="0"/>
              <a:t>processo</a:t>
            </a:r>
          </a:p>
          <a:p>
            <a:pPr marL="114300" indent="0" algn="just">
              <a:buNone/>
            </a:pP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>uso </a:t>
            </a:r>
            <a:r>
              <a:rPr lang="pt-BR" b="1" dirty="0"/>
              <a:t>dos formulários </a:t>
            </a:r>
            <a:r>
              <a:rPr lang="pt-BR" b="1" dirty="0" smtClean="0"/>
              <a:t>padronizados</a:t>
            </a:r>
            <a:endParaRPr lang="pt-BR" b="1" dirty="0"/>
          </a:p>
          <a:p>
            <a:pPr marL="114300" indent="0" algn="just">
              <a:buNone/>
            </a:pPr>
            <a:endParaRPr lang="pt-BR" b="1" dirty="0" smtClean="0"/>
          </a:p>
          <a:p>
            <a:pPr marL="114300" indent="0" algn="just">
              <a:buNone/>
            </a:pPr>
            <a:r>
              <a:rPr lang="pt-BR" b="1" dirty="0" smtClean="0"/>
              <a:t>reporte </a:t>
            </a:r>
            <a:r>
              <a:rPr lang="pt-BR" b="1" dirty="0"/>
              <a:t>de </a:t>
            </a:r>
            <a:r>
              <a:rPr lang="pt-BR" b="1" dirty="0" smtClean="0"/>
              <a:t>custas</a:t>
            </a:r>
          </a:p>
          <a:p>
            <a:pPr marL="114300" indent="0" algn="just">
              <a:buNone/>
            </a:pPr>
            <a:endParaRPr lang="pt-BR" b="1" dirty="0"/>
          </a:p>
          <a:p>
            <a:pPr marL="114300" indent="0" algn="just">
              <a:buNone/>
            </a:pPr>
            <a:r>
              <a:rPr lang="pt-BR" b="1" dirty="0" smtClean="0"/>
              <a:t>alteração/atualização de endereços</a:t>
            </a:r>
          </a:p>
          <a:p>
            <a:pPr marL="114300" indent="0" algn="just">
              <a:buNone/>
            </a:pP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42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504056"/>
          </a:xfrm>
        </p:spPr>
        <p:txBody>
          <a:bodyPr/>
          <a:lstStyle/>
          <a:p>
            <a:r>
              <a:rPr lang="pt-BR" sz="4000" dirty="0" smtClean="0"/>
              <a:t>Cobrança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7620000" cy="4627984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pt-BR" sz="2400" u="sng" dirty="0"/>
              <a:t>Recepção da documentação e Envio ao RTD</a:t>
            </a:r>
            <a:r>
              <a:rPr lang="pt-BR" sz="2400" dirty="0"/>
              <a:t>: </a:t>
            </a:r>
          </a:p>
          <a:p>
            <a:pPr marL="114300" indent="0">
              <a:buNone/>
            </a:pPr>
            <a:endParaRPr lang="pt-BR" sz="1600" dirty="0"/>
          </a:p>
          <a:p>
            <a:pPr lvl="0"/>
            <a:r>
              <a:rPr lang="pt-BR" sz="1600" dirty="0" err="1"/>
              <a:t>Prenotação</a:t>
            </a:r>
            <a:r>
              <a:rPr lang="pt-BR" sz="1600" dirty="0"/>
              <a:t>: 01 (uma) - (código 4701 – Tabela 4, item 7)</a:t>
            </a:r>
          </a:p>
          <a:p>
            <a:pPr lvl="2"/>
            <a:r>
              <a:rPr lang="pt-BR" sz="1600" dirty="0"/>
              <a:t>Reporte de custas – na </a:t>
            </a:r>
            <a:r>
              <a:rPr lang="pt-BR" sz="1600" dirty="0" err="1"/>
              <a:t>prenotação</a:t>
            </a:r>
            <a:endParaRPr lang="pt-BR" sz="1600" dirty="0"/>
          </a:p>
          <a:p>
            <a:pPr lvl="0"/>
            <a:r>
              <a:rPr lang="pt-BR" sz="1600" dirty="0"/>
              <a:t>Edital de Intimação: a cobrança é feita por mutuário </a:t>
            </a:r>
            <a:r>
              <a:rPr lang="pt-BR" sz="1600" u="sng" dirty="0"/>
              <a:t>e</a:t>
            </a:r>
            <a:r>
              <a:rPr lang="pt-BR" sz="1600" dirty="0"/>
              <a:t> por endereço - (código 4202 – Tabela 4, item 2 “b”)</a:t>
            </a:r>
          </a:p>
          <a:p>
            <a:pPr lvl="2"/>
            <a:r>
              <a:rPr lang="pt-BR" sz="1600" dirty="0"/>
              <a:t>Reporte de custas – no momento da impressão das intimações e envio ao RTD</a:t>
            </a:r>
          </a:p>
          <a:p>
            <a:pPr lvl="0"/>
            <a:r>
              <a:rPr lang="pt-BR" sz="1600" dirty="0"/>
              <a:t>Diligências: a cobrança é feita por mutuário </a:t>
            </a:r>
            <a:r>
              <a:rPr lang="pt-BR" sz="1600" u="sng" dirty="0"/>
              <a:t>e</a:t>
            </a:r>
            <a:r>
              <a:rPr lang="pt-BR" sz="1600" dirty="0"/>
              <a:t> por endereço (códigos 8501, 8502 e 8503, dependendo do perímetro – Tabela 8, item 5, “a”, “b”, “c”)</a:t>
            </a:r>
          </a:p>
          <a:p>
            <a:pPr lvl="2"/>
            <a:r>
              <a:rPr lang="pt-BR" sz="1600" dirty="0"/>
              <a:t>Reporte de custas – no momento da impressão das intimações e envio ao RTD</a:t>
            </a:r>
          </a:p>
          <a:p>
            <a:pPr lvl="0"/>
            <a:r>
              <a:rPr lang="pt-BR" sz="1600" dirty="0"/>
              <a:t>Arquivamento: por folha – (código 8101 – Tabela 8, item 1)</a:t>
            </a:r>
          </a:p>
          <a:p>
            <a:pPr lvl="2"/>
            <a:r>
              <a:rPr lang="pt-BR" sz="1600" dirty="0"/>
              <a:t>Reporte de custas – no momento da impressão das intimações e envio ao RTD</a:t>
            </a:r>
          </a:p>
          <a:p>
            <a:pPr lvl="0"/>
            <a:r>
              <a:rPr lang="pt-BR" sz="1600" dirty="0"/>
              <a:t>Certidão: a cobrança é feita por mutuário e pelo tipo “quesitos” – (código 8402 – Tabela 8, item 4 “b”)</a:t>
            </a:r>
          </a:p>
          <a:p>
            <a:pPr lvl="2"/>
            <a:r>
              <a:rPr lang="pt-BR" sz="1600" dirty="0"/>
              <a:t>Reporte de custas – no momento da impressão das intimações e envio ao RTD</a:t>
            </a:r>
          </a:p>
          <a:p>
            <a:pPr lvl="0"/>
            <a:r>
              <a:rPr lang="pt-BR" sz="1600" dirty="0"/>
              <a:t>Emolumentos RTD: cotação junto ao cartório competente.</a:t>
            </a:r>
          </a:p>
          <a:p>
            <a:pPr lvl="2"/>
            <a:r>
              <a:rPr lang="pt-BR" sz="1600" dirty="0"/>
              <a:t>Reporte de custas – no momento da impressão das intimações e envio ao RTD</a:t>
            </a:r>
          </a:p>
          <a:p>
            <a:pPr marL="114300" indent="0" algn="just">
              <a:buNone/>
            </a:pPr>
            <a:r>
              <a:rPr lang="pt-BR" sz="1500" dirty="0" smtClean="0"/>
              <a:t> </a:t>
            </a:r>
            <a:endParaRPr lang="pt-BR" sz="15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802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504056"/>
          </a:xfrm>
        </p:spPr>
        <p:txBody>
          <a:bodyPr/>
          <a:lstStyle/>
          <a:p>
            <a:r>
              <a:rPr lang="pt-BR" sz="4000" dirty="0" smtClean="0"/>
              <a:t>Cobrança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7620000" cy="4627984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pt-BR" sz="2400" u="sng" dirty="0"/>
              <a:t>Retorno da documentação do RTD</a:t>
            </a:r>
            <a:r>
              <a:rPr lang="pt-BR" sz="2400" dirty="0"/>
              <a:t>: lançamos </a:t>
            </a:r>
            <a:r>
              <a:rPr lang="pt-BR" sz="2400" u="sng" dirty="0"/>
              <a:t>a mais</a:t>
            </a:r>
            <a:r>
              <a:rPr lang="pt-BR" sz="2400" dirty="0"/>
              <a:t>:</a:t>
            </a:r>
          </a:p>
          <a:p>
            <a:endParaRPr lang="pt-BR" sz="2400" dirty="0"/>
          </a:p>
          <a:p>
            <a:pPr lvl="0"/>
            <a:r>
              <a:rPr lang="pt-BR" sz="2400" dirty="0"/>
              <a:t>Se passível de publicação de edital (jornal</a:t>
            </a:r>
            <a:r>
              <a:rPr lang="pt-BR" sz="2400" dirty="0" smtClean="0"/>
              <a:t>):</a:t>
            </a:r>
            <a:endParaRPr lang="pt-BR" sz="2400" dirty="0"/>
          </a:p>
          <a:p>
            <a:pPr lvl="1"/>
            <a:r>
              <a:rPr lang="pt-BR" dirty="0"/>
              <a:t>Edital de Intimação: apenas uma cobrança independente do número de devedores - (código 4202 - Tabela 4, item 2 “b”)</a:t>
            </a:r>
          </a:p>
          <a:p>
            <a:pPr lvl="2"/>
            <a:r>
              <a:rPr lang="pt-BR" dirty="0"/>
              <a:t>Reporte de custas – no momento da geração do edital para envio ao Jornal</a:t>
            </a:r>
          </a:p>
          <a:p>
            <a:pPr lvl="1"/>
            <a:r>
              <a:rPr lang="pt-BR" dirty="0"/>
              <a:t>Publicação no Jornal: cotação direta;</a:t>
            </a:r>
          </a:p>
          <a:p>
            <a:pPr lvl="2"/>
            <a:r>
              <a:rPr lang="pt-BR" dirty="0"/>
              <a:t>Reporte de custas – não há</a:t>
            </a:r>
          </a:p>
          <a:p>
            <a:pPr lvl="1"/>
            <a:r>
              <a:rPr lang="pt-BR" dirty="0"/>
              <a:t>Arquivamento: 03 (três), pelas folhas do jornal – (código 8101 - Tabela 8, item 1)</a:t>
            </a:r>
          </a:p>
          <a:p>
            <a:pPr lvl="2"/>
            <a:r>
              <a:rPr lang="pt-BR" dirty="0"/>
              <a:t>Reporte de custas – no momento da geração do edital para envio ao Jornal</a:t>
            </a:r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8002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504056"/>
          </a:xfrm>
        </p:spPr>
        <p:txBody>
          <a:bodyPr/>
          <a:lstStyle/>
          <a:p>
            <a:r>
              <a:rPr lang="pt-BR" sz="4000" dirty="0" smtClean="0"/>
              <a:t>Cobrança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7620000" cy="4627984"/>
          </a:xfrm>
        </p:spPr>
        <p:txBody>
          <a:bodyPr>
            <a:noAutofit/>
          </a:bodyPr>
          <a:lstStyle/>
          <a:p>
            <a:pPr marL="114300" lvl="0" indent="0">
              <a:buNone/>
            </a:pPr>
            <a:r>
              <a:rPr lang="pt-BR" sz="2400" u="sng" dirty="0"/>
              <a:t>Retorno da documentação do RTD</a:t>
            </a:r>
            <a:r>
              <a:rPr lang="pt-BR" sz="2400" dirty="0"/>
              <a:t>: lançamos </a:t>
            </a:r>
            <a:r>
              <a:rPr lang="pt-BR" sz="2400" u="sng" dirty="0"/>
              <a:t>a mais</a:t>
            </a:r>
            <a:r>
              <a:rPr lang="pt-BR" sz="2400" dirty="0"/>
              <a:t>:</a:t>
            </a:r>
          </a:p>
          <a:p>
            <a:endParaRPr lang="pt-BR" sz="2400" dirty="0"/>
          </a:p>
          <a:p>
            <a:pPr lvl="1"/>
            <a:r>
              <a:rPr lang="pt-BR" dirty="0"/>
              <a:t>Se a intimação foi por hora certa: necessidade do envio de correspondência </a:t>
            </a:r>
            <a:r>
              <a:rPr lang="pt-BR" u="sng" dirty="0"/>
              <a:t>a cada um</a:t>
            </a:r>
            <a:r>
              <a:rPr lang="pt-BR" dirty="0"/>
              <a:t> dos devedores (exigência – artigo 254 da Lei n.º 13.105): </a:t>
            </a:r>
          </a:p>
          <a:p>
            <a:pPr lvl="2"/>
            <a:r>
              <a:rPr lang="pt-BR" sz="2000" dirty="0" smtClean="0"/>
              <a:t>Diligência</a:t>
            </a:r>
            <a:r>
              <a:rPr lang="pt-BR" sz="2000" dirty="0"/>
              <a:t>: 01 (uma) envio ao endereço em que se deu a intimação (códigos 8501 - Tabela 8, item 5, “a”)</a:t>
            </a:r>
          </a:p>
          <a:p>
            <a:pPr lvl="3"/>
            <a:r>
              <a:rPr lang="pt-BR" sz="2000" dirty="0"/>
              <a:t>Reporte de custas – no momento da elaboração da carta</a:t>
            </a:r>
          </a:p>
          <a:p>
            <a:pPr lvl="2"/>
            <a:r>
              <a:rPr lang="pt-BR" sz="2000" dirty="0"/>
              <a:t>Arquivamento: pelo arquivamento dos </a:t>
            </a:r>
            <a:r>
              <a:rPr lang="pt-BR" sz="2000" dirty="0" err="1"/>
              <a:t>AR’s</a:t>
            </a:r>
            <a:r>
              <a:rPr lang="pt-BR" sz="2000" dirty="0"/>
              <a:t> – (código 8101 - Tabela 8, item 1)</a:t>
            </a:r>
          </a:p>
          <a:p>
            <a:pPr lvl="3"/>
            <a:r>
              <a:rPr lang="pt-BR" sz="2000" dirty="0"/>
              <a:t>Reporte de custas – no momento da elaboração da carta</a:t>
            </a:r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124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7620000" cy="1143000"/>
          </a:xfrm>
        </p:spPr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Encerramento do Processo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564904"/>
            <a:ext cx="7620000" cy="3835896"/>
          </a:xfrm>
        </p:spPr>
        <p:txBody>
          <a:bodyPr/>
          <a:lstStyle/>
          <a:p>
            <a:pPr marL="114300" indent="0" algn="just">
              <a:buNone/>
            </a:pPr>
            <a:r>
              <a:rPr lang="pt-BR" sz="2400" dirty="0"/>
              <a:t/>
            </a:r>
            <a:br>
              <a:rPr lang="pt-BR" sz="2400" dirty="0"/>
            </a:br>
            <a:r>
              <a:rPr lang="pt-BR" sz="2800" b="1" dirty="0"/>
              <a:t>E</a:t>
            </a:r>
            <a:r>
              <a:rPr lang="pt-BR" sz="2800" b="1" dirty="0" smtClean="0"/>
              <a:t>ncerramento </a:t>
            </a:r>
            <a:r>
              <a:rPr lang="pt-BR" sz="2800" b="1" dirty="0"/>
              <a:t>do processo, com upload das </a:t>
            </a:r>
            <a:r>
              <a:rPr lang="pt-BR" sz="2800" b="1" dirty="0" smtClean="0"/>
              <a:t>certidões, atos praticados, intimações efetuadas </a:t>
            </a:r>
            <a:r>
              <a:rPr lang="pt-BR" sz="2800" b="1" dirty="0"/>
              <a:t>e </a:t>
            </a:r>
            <a:r>
              <a:rPr lang="pt-BR" sz="2800" b="1" dirty="0" smtClean="0"/>
              <a:t>recibos.</a:t>
            </a:r>
            <a:endParaRPr lang="pt-BR" sz="2800" b="1" dirty="0"/>
          </a:p>
          <a:p>
            <a:pPr algn="just"/>
            <a:endParaRPr lang="pt-BR" sz="24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900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Provimento 61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pt-BR" dirty="0" smtClean="0"/>
          </a:p>
          <a:p>
            <a:pPr marL="114300" indent="0" algn="just">
              <a:buNone/>
            </a:pPr>
            <a:r>
              <a:rPr lang="pt-BR" sz="5600" i="1" dirty="0"/>
              <a:t>Art. 2º No pedido inicial formulado ao Poder Judiciário e </a:t>
            </a:r>
            <a:r>
              <a:rPr lang="pt-BR" sz="5600" b="1" i="1" u="sng" dirty="0"/>
              <a:t>no requerimento</a:t>
            </a:r>
            <a:r>
              <a:rPr lang="pt-BR" sz="5600" i="1" dirty="0"/>
              <a:t> para a </a:t>
            </a:r>
            <a:r>
              <a:rPr lang="pt-BR" sz="5600" b="1" i="1" u="sng" dirty="0"/>
              <a:t>prática de atos</a:t>
            </a:r>
            <a:r>
              <a:rPr lang="pt-BR" sz="5600" i="1" dirty="0"/>
              <a:t> aos serviços extrajudiciais deverão constar obrigatoriamente, sem prejuízo das exigências legais, as seguintes informações: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I – nome completo de todas as partes, vedada a utilização de abreviaturas;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II – número do CPF ou número do CNPJ;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III – nacionalidade;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IV – estado civil, existência de união estável e filiação;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V – profissão;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VI – domicílio e residência;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VII – endereço eletrônico. (...)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dirty="0" smtClean="0"/>
              <a:t>(...)</a:t>
            </a:r>
            <a:r>
              <a:rPr lang="pt-BR" sz="5600" dirty="0"/>
              <a:t> </a:t>
            </a:r>
          </a:p>
          <a:p>
            <a:pPr marL="114300" indent="0" algn="just">
              <a:buNone/>
            </a:pPr>
            <a:r>
              <a:rPr lang="pt-BR" sz="5600" i="1" dirty="0"/>
              <a:t>Art. 4º As exigências previstas no art. 2º, imprescindíveis à qualificação das partes, não poderão ser dispensadas, devendo as partes, o juiz e o responsável pelo serviço extrajudicial, no caso de dificuldade na obtenção das informações, atuar de forma conjunta, para regularizá-las.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 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i="1" dirty="0"/>
              <a:t>§ 1º O pedido inicial e o </a:t>
            </a:r>
            <a:r>
              <a:rPr lang="pt-BR" sz="5600" b="1" i="1" u="sng" dirty="0"/>
              <a:t>requerimento não serão indeferidos em decorrência do não atendimento do disposto no art. 2º se a obtenção das informações tornar impossível ou excessivamente oneroso o acesso</a:t>
            </a:r>
            <a:r>
              <a:rPr lang="pt-BR" sz="5600" i="1" dirty="0"/>
              <a:t> à Justiça ou </a:t>
            </a:r>
            <a:r>
              <a:rPr lang="pt-BR" sz="5600" b="1" i="1" u="sng" dirty="0"/>
              <a:t>aos serviços extrajudiciais</a:t>
            </a:r>
            <a:r>
              <a:rPr lang="pt-BR" sz="5600" i="1" dirty="0"/>
              <a:t>.</a:t>
            </a:r>
            <a:endParaRPr lang="pt-BR" sz="5600" dirty="0"/>
          </a:p>
          <a:p>
            <a:pPr marL="114300" indent="0" algn="just">
              <a:buNone/>
            </a:pPr>
            <a:r>
              <a:rPr lang="pt-BR" sz="5600" dirty="0"/>
              <a:t> </a:t>
            </a:r>
          </a:p>
          <a:p>
            <a:pPr marL="114300" indent="0" algn="just">
              <a:buNone/>
            </a:pPr>
            <a:r>
              <a:rPr lang="pt-BR" sz="5600" i="1" dirty="0"/>
              <a:t>§ 2º No pedido inicial e </a:t>
            </a:r>
            <a:r>
              <a:rPr lang="pt-BR" sz="5600" b="1" i="1" u="sng" dirty="0"/>
              <a:t>no requerimento, na hipótese do parágrafo anterior, deverá constar o desconhecimento das informações mencionadas no art. 2º</a:t>
            </a:r>
            <a:r>
              <a:rPr lang="pt-BR" sz="5600" i="1" dirty="0"/>
              <a:t>, caso em que o juiz da causa ou o responsável pelo serviço extrajudicial poderá realizar diligências necessárias à obtenção.</a:t>
            </a:r>
            <a:endParaRPr lang="pt-BR" sz="5600" dirty="0"/>
          </a:p>
          <a:p>
            <a:pPr marL="0" indent="0" algn="just">
              <a:buNone/>
            </a:pPr>
            <a:endParaRPr lang="pt-BR" sz="4800" dirty="0"/>
          </a:p>
          <a:p>
            <a:pPr marL="0" indent="0" algn="just">
              <a:buNone/>
            </a:pPr>
            <a:r>
              <a:rPr lang="pt-BR" sz="4800" dirty="0"/>
              <a:t/>
            </a:r>
            <a:br>
              <a:rPr lang="pt-BR" sz="4800" dirty="0"/>
            </a:br>
            <a:endParaRPr lang="pt-BR" sz="48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6632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5849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Provimento 61 – </a:t>
            </a:r>
            <a:r>
              <a:rPr lang="pt-BR" sz="3600" dirty="0" smtClean="0"/>
              <a:t>Comunicado CORI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sz="4800" dirty="0" smtClean="0"/>
              <a:t>O </a:t>
            </a:r>
            <a:r>
              <a:rPr lang="pt-BR" sz="4800" dirty="0"/>
              <a:t>Provimento é aplicado apenas aos títulos prenotados a partir de sua publicação, ou seja, a partir 18/10/2017</a:t>
            </a:r>
            <a:r>
              <a:rPr lang="pt-BR" sz="4800" dirty="0" smtClean="0"/>
              <a:t>.</a:t>
            </a:r>
            <a:endParaRPr lang="pt-BR" sz="4800" dirty="0"/>
          </a:p>
          <a:p>
            <a:pPr algn="just"/>
            <a:r>
              <a:rPr lang="pt-BR" sz="4800" dirty="0"/>
              <a:t>Os requisitos devem estar no requerimento e não no título. Assim, os elementos de qualificação das partes no título (escrituras, contratos, judiciais, etc.) não foram alterados, não se justificando exigências para retificá-los. </a:t>
            </a:r>
          </a:p>
          <a:p>
            <a:pPr algn="just"/>
            <a:r>
              <a:rPr lang="pt-BR" sz="4800" dirty="0" smtClean="0"/>
              <a:t>O </a:t>
            </a:r>
            <a:r>
              <a:rPr lang="pt-BR" sz="4800" dirty="0"/>
              <a:t>apresentante deve declarar tais elementos no requerimento, podendo declarar o desconhecimento de todas as informações, o que possibilitará a recepção dos documentos, nos termos do §§ 1º e 2º. Assim, sugere-se incluir essa informação nos requerimentos, conforme modelo a seguir. </a:t>
            </a:r>
          </a:p>
          <a:p>
            <a:pPr algn="just"/>
            <a:r>
              <a:rPr lang="pt-BR" sz="4800" dirty="0" smtClean="0"/>
              <a:t>Os </a:t>
            </a:r>
            <a:r>
              <a:rPr lang="pt-BR" sz="4800" dirty="0"/>
              <a:t>dados são do(s) apresentante(s) do título, como forma de identificá-lo(s), vale dizer, aquele que está no balcão do cartório, e das partes envolvidas constantes dos títulos.  </a:t>
            </a:r>
          </a:p>
          <a:p>
            <a:pPr algn="just"/>
            <a:r>
              <a:rPr lang="pt-BR" sz="4800" dirty="0" smtClean="0"/>
              <a:t>O </a:t>
            </a:r>
            <a:r>
              <a:rPr lang="pt-BR" sz="4800" dirty="0"/>
              <a:t>requerimento deve ser solicitado para a </a:t>
            </a:r>
            <a:r>
              <a:rPr lang="pt-BR" sz="4800" u="sng" dirty="0"/>
              <a:t>prática de atos</a:t>
            </a:r>
            <a:r>
              <a:rPr lang="pt-BR" sz="4800" dirty="0"/>
              <a:t>, ou seja, quando for gerar registro, averbação ou abertura de matrícula. Em consequência, para pedido de certidão não é obrigatório, pois o provimento fala "para a prática de atos". A certidão não é prática de ato.</a:t>
            </a:r>
          </a:p>
          <a:p>
            <a:pPr algn="just"/>
            <a:r>
              <a:rPr lang="pt-BR" sz="4800" dirty="0"/>
              <a:t>O requerimento, como documento obrigatório, deve ser arquivado, com cobrança do respectivo valor. </a:t>
            </a:r>
          </a:p>
          <a:p>
            <a:pPr marL="0" indent="0" algn="just">
              <a:buNone/>
            </a:pPr>
            <a:endParaRPr lang="pt-BR" sz="48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6632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049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Provimento 61 - CRI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pt-BR" dirty="0" smtClean="0"/>
          </a:p>
          <a:p>
            <a:pPr marL="0" indent="0" algn="just">
              <a:buNone/>
            </a:pPr>
            <a:r>
              <a:rPr lang="pt-BR" sz="3400" b="1" dirty="0" smtClean="0"/>
              <a:t>Atendimento ao disposto no Provimento 61 com inclusão de item especifico no formulário de requerimento:</a:t>
            </a:r>
          </a:p>
          <a:p>
            <a:pPr marL="0" indent="0" algn="just">
              <a:buNone/>
            </a:pPr>
            <a:r>
              <a:rPr lang="pt-BR" sz="4000" dirty="0"/>
              <a:t>9 - Demais elementos de qualificação da parte são os constantes do registro e do contrato arquivado. Em observância ao disposto no Art. 4º, §2º, do Provimento 61/2017 </a:t>
            </a:r>
            <a:r>
              <a:rPr lang="pt-BR" sz="4000" dirty="0" err="1"/>
              <a:t>CNj</a:t>
            </a:r>
            <a:r>
              <a:rPr lang="pt-BR" sz="4000" dirty="0"/>
              <a:t>, declaramos que desconhecemos os dados de qualificação dos mutuários não fornecidos neste requerimento, ou não constantes do registro ou do contrato arquivado.</a:t>
            </a:r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16632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902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Documentos Eletrônicos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14300" indent="0" algn="just">
              <a:buNone/>
            </a:pPr>
            <a:r>
              <a:rPr lang="pt-BR" sz="1600" dirty="0" smtClean="0"/>
              <a:t>Art</a:t>
            </a:r>
            <a:r>
              <a:rPr lang="pt-BR" sz="1600" dirty="0"/>
              <a:t>. 1.024-D. O módulo Protocolo Eletrônico de Títulos destina-se </a:t>
            </a:r>
            <a:r>
              <a:rPr lang="pt-BR" sz="1600" dirty="0" smtClean="0"/>
              <a:t>à postagem </a:t>
            </a:r>
            <a:r>
              <a:rPr lang="pt-BR" sz="1600" dirty="0"/>
              <a:t>e ao tráfego de traslados, certidões e outros títulos, públicos </a:t>
            </a:r>
            <a:r>
              <a:rPr lang="pt-BR" sz="1600" dirty="0" smtClean="0"/>
              <a:t>ou particulares</a:t>
            </a:r>
            <a:r>
              <a:rPr lang="pt-BR" sz="1600" dirty="0"/>
              <a:t>, elaborados sob a forma de documento eletrônico, a serem </a:t>
            </a:r>
            <a:r>
              <a:rPr lang="pt-BR" sz="1600" dirty="0" smtClean="0"/>
              <a:t>remetidos aos </a:t>
            </a:r>
            <a:r>
              <a:rPr lang="pt-BR" sz="1600" dirty="0"/>
              <a:t>serviços de registro de imóveis para </a:t>
            </a:r>
            <a:r>
              <a:rPr lang="pt-BR" sz="1600" dirty="0" err="1"/>
              <a:t>prenotação</a:t>
            </a:r>
            <a:r>
              <a:rPr lang="pt-BR" sz="1600" dirty="0"/>
              <a:t>, ou para exame e cálculo, </a:t>
            </a:r>
            <a:r>
              <a:rPr lang="pt-BR" sz="1600" dirty="0" smtClean="0"/>
              <a:t>bem como </a:t>
            </a:r>
            <a:r>
              <a:rPr lang="pt-BR" sz="1600" dirty="0"/>
              <a:t>à remessa feita por estes aos usuários da serventia. (Art. 1.024-D </a:t>
            </a:r>
            <a:r>
              <a:rPr lang="pt-BR" sz="1600" dirty="0" smtClean="0"/>
              <a:t>acrescentado pelo </a:t>
            </a:r>
            <a:r>
              <a:rPr lang="pt-BR" sz="1600" dirty="0"/>
              <a:t>Provimento nº 317, de 29 de fevereiro de 2016)</a:t>
            </a:r>
          </a:p>
          <a:p>
            <a:pPr marL="114300" indent="0" algn="just">
              <a:buNone/>
            </a:pPr>
            <a:r>
              <a:rPr lang="pt-BR" sz="1600" dirty="0"/>
              <a:t>§ 1º. Os documentos que instruem o título ou documento destinado </a:t>
            </a:r>
            <a:r>
              <a:rPr lang="pt-BR" sz="1600" dirty="0" smtClean="0"/>
              <a:t>ao ofício </a:t>
            </a:r>
            <a:r>
              <a:rPr lang="pt-BR" sz="1600" dirty="0"/>
              <a:t>de registro de imóveis poderão ser apresentados em forma de: (§ 1º </a:t>
            </a:r>
            <a:r>
              <a:rPr lang="pt-BR" sz="1600" dirty="0" smtClean="0"/>
              <a:t>acrescentado pelo </a:t>
            </a:r>
            <a:r>
              <a:rPr lang="pt-BR" sz="1600" dirty="0"/>
              <a:t>Provimento nº 317, de 29 de fevereiro de 2016)</a:t>
            </a:r>
          </a:p>
          <a:p>
            <a:pPr marL="114300" indent="0" algn="just">
              <a:buNone/>
            </a:pPr>
            <a:r>
              <a:rPr lang="pt-BR" sz="1600" dirty="0"/>
              <a:t>I - documentos físicos ou eletrônicos, previstos em lei, diretamente </a:t>
            </a:r>
            <a:r>
              <a:rPr lang="pt-BR" sz="1600" dirty="0" smtClean="0"/>
              <a:t>na serventia</a:t>
            </a:r>
            <a:r>
              <a:rPr lang="pt-BR" sz="1600" dirty="0"/>
              <a:t>; (Inciso I acrescentado pelo Provimento nº 317, de 29 de fevereiro de 2016)</a:t>
            </a:r>
          </a:p>
          <a:p>
            <a:pPr marL="114300" indent="0" algn="just">
              <a:buNone/>
            </a:pPr>
            <a:r>
              <a:rPr lang="pt-BR" sz="1600" dirty="0"/>
              <a:t>II - documentos eletrônicos assinados digitalmente pelo </a:t>
            </a:r>
            <a:r>
              <a:rPr lang="pt-BR" sz="1600" dirty="0" smtClean="0"/>
              <a:t>agente emissor</a:t>
            </a:r>
            <a:r>
              <a:rPr lang="pt-BR" sz="1600" dirty="0"/>
              <a:t>; (Inciso II acrescentado pelo Provimento nº 317, de 29 de fevereiro de 2016)</a:t>
            </a:r>
          </a:p>
          <a:p>
            <a:pPr marL="114300" indent="0" algn="just">
              <a:buNone/>
            </a:pPr>
            <a:r>
              <a:rPr lang="pt-BR" sz="1600" dirty="0"/>
              <a:t>III - documentos digitalizados e assinados eletronicamente na forma </a:t>
            </a:r>
            <a:r>
              <a:rPr lang="pt-BR" sz="1600" dirty="0" smtClean="0"/>
              <a:t>do § </a:t>
            </a:r>
            <a:r>
              <a:rPr lang="pt-BR" sz="1600" dirty="0"/>
              <a:t>1º do art. 145 deste Provimento; (Inciso III acrescentado pelo Provimento nº 317, de 29 </a:t>
            </a:r>
            <a:r>
              <a:rPr lang="pt-BR" sz="1600" dirty="0" smtClean="0"/>
              <a:t>de fevereiro </a:t>
            </a:r>
            <a:r>
              <a:rPr lang="pt-BR" sz="1600" dirty="0"/>
              <a:t>de 2016)</a:t>
            </a:r>
          </a:p>
          <a:p>
            <a:pPr marL="114300" indent="0" algn="just">
              <a:buNone/>
            </a:pPr>
            <a:r>
              <a:rPr lang="pt-BR" sz="1600" dirty="0"/>
              <a:t>IV - cópias digitalizadas simples, quando a autenticidade puder </a:t>
            </a:r>
            <a:r>
              <a:rPr lang="pt-BR" sz="1600" dirty="0" smtClean="0"/>
              <a:t>ser confirmada </a:t>
            </a:r>
            <a:r>
              <a:rPr lang="pt-BR" sz="1600" dirty="0"/>
              <a:t>pelo oficial de registro de imóveis perante o órgão de origem e </a:t>
            </a:r>
            <a:r>
              <a:rPr lang="pt-BR" sz="1600" dirty="0" smtClean="0"/>
              <a:t>não houver </a:t>
            </a:r>
            <a:r>
              <a:rPr lang="pt-BR" sz="1600" dirty="0"/>
              <a:t>exigência normativa de autenticação por tabelião de notas ou oficial </a:t>
            </a:r>
            <a:r>
              <a:rPr lang="pt-BR" sz="1600" dirty="0" smtClean="0"/>
              <a:t>de registro </a:t>
            </a:r>
            <a:r>
              <a:rPr lang="pt-BR" sz="1600" dirty="0"/>
              <a:t>civil das pessoas naturais com atribuições notariais. (Inciso IV acrescentado </a:t>
            </a:r>
            <a:r>
              <a:rPr lang="pt-BR" sz="1600" dirty="0" smtClean="0"/>
              <a:t>pelo Provimento </a:t>
            </a:r>
            <a:r>
              <a:rPr lang="pt-BR" sz="1600" dirty="0"/>
              <a:t>nº 317, de 29 de fevereiro de 2016</a:t>
            </a:r>
            <a:r>
              <a:rPr lang="pt-BR" sz="1600" dirty="0" smtClean="0"/>
              <a:t>)</a:t>
            </a:r>
            <a:endParaRPr lang="pt-BR" sz="16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63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ITBI e CND na Consolidação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pt-BR" sz="1300" dirty="0" smtClean="0"/>
              <a:t>§ </a:t>
            </a:r>
            <a:r>
              <a:rPr lang="pt-BR" sz="1300" dirty="0"/>
              <a:t>3º. Para fins do disposto neste Capítulo, os oficiais de registro </a:t>
            </a:r>
            <a:r>
              <a:rPr lang="pt-BR" sz="1300" dirty="0" smtClean="0"/>
              <a:t>de imóveis </a:t>
            </a:r>
            <a:r>
              <a:rPr lang="pt-BR" sz="1300" dirty="0"/>
              <a:t>receberão dos tabeliães de notas e dos oficiais de registro civil </a:t>
            </a:r>
            <a:r>
              <a:rPr lang="pt-BR" sz="1300" dirty="0" smtClean="0"/>
              <a:t>com atribuições </a:t>
            </a:r>
            <a:r>
              <a:rPr lang="pt-BR" sz="1300" dirty="0"/>
              <a:t>notariais, observado o disposto no art. 93 deste Provimento, </a:t>
            </a:r>
            <a:r>
              <a:rPr lang="pt-BR" sz="1300" b="1" u="sng" dirty="0"/>
              <a:t>bem </a:t>
            </a:r>
            <a:r>
              <a:rPr lang="pt-BR" sz="1300" b="1" u="sng" dirty="0" smtClean="0"/>
              <a:t>como dos </a:t>
            </a:r>
            <a:r>
              <a:rPr lang="pt-BR" sz="1300" b="1" u="sng" dirty="0"/>
              <a:t>agentes financeiros autorizados pelo Banco Central do Brasil </a:t>
            </a:r>
            <a:r>
              <a:rPr lang="pt-BR" sz="1300" dirty="0"/>
              <a:t>e dos órgãos </a:t>
            </a:r>
            <a:r>
              <a:rPr lang="pt-BR" sz="1300" dirty="0" smtClean="0"/>
              <a:t>da Administração </a:t>
            </a:r>
            <a:r>
              <a:rPr lang="pt-BR" sz="1300" dirty="0"/>
              <a:t>Pública extrato dos instrumentos públicos e particulares sob a </a:t>
            </a:r>
            <a:r>
              <a:rPr lang="pt-BR" sz="1300" dirty="0" smtClean="0"/>
              <a:t>forma de </a:t>
            </a:r>
            <a:r>
              <a:rPr lang="pt-BR" sz="1300" dirty="0"/>
              <a:t>documento eletrônico estruturado, contendo as cláusulas que dizem </a:t>
            </a:r>
            <a:r>
              <a:rPr lang="pt-BR" sz="1300" dirty="0" smtClean="0"/>
              <a:t>respeito diretamente </a:t>
            </a:r>
            <a:r>
              <a:rPr lang="pt-BR" sz="1300" dirty="0"/>
              <a:t>aos negócios jurídicos neles contidos, o qual, para perfeita </a:t>
            </a:r>
            <a:r>
              <a:rPr lang="pt-BR" sz="1300" dirty="0" smtClean="0"/>
              <a:t>qualificação do </a:t>
            </a:r>
            <a:r>
              <a:rPr lang="pt-BR" sz="1300" dirty="0"/>
              <a:t>título, será acompanhado da imagem digitalizada integral do documento que </a:t>
            </a:r>
            <a:r>
              <a:rPr lang="pt-BR" sz="1300" dirty="0" smtClean="0"/>
              <a:t>lhe deu </a:t>
            </a:r>
            <a:r>
              <a:rPr lang="pt-BR" sz="1300" dirty="0"/>
              <a:t>origem, assinada eletronicamente, que ficará arquivada na serventia. (§ </a:t>
            </a:r>
            <a:r>
              <a:rPr lang="pt-BR" sz="1300" dirty="0" smtClean="0"/>
              <a:t>3º acrescentado </a:t>
            </a:r>
            <a:r>
              <a:rPr lang="pt-BR" sz="1300" dirty="0"/>
              <a:t>pelo Provimento nº 317, de 29 de fevereiro de 2016)</a:t>
            </a:r>
          </a:p>
          <a:p>
            <a:pPr marL="114300" indent="0" algn="just">
              <a:buNone/>
            </a:pPr>
            <a:r>
              <a:rPr lang="pt-BR" sz="1300" dirty="0"/>
              <a:t>§ 4º. O extrato a que se refere o § 3º deste artigo será </a:t>
            </a:r>
            <a:r>
              <a:rPr lang="pt-BR" sz="1300" dirty="0" smtClean="0"/>
              <a:t>assinado eletronicamente </a:t>
            </a:r>
            <a:r>
              <a:rPr lang="pt-BR" sz="1300" dirty="0"/>
              <a:t>somente pelo notário, registrador, representante legal da </a:t>
            </a:r>
            <a:r>
              <a:rPr lang="pt-BR" sz="1300" dirty="0" smtClean="0"/>
              <a:t>instituição financeira </a:t>
            </a:r>
            <a:r>
              <a:rPr lang="pt-BR" sz="1300" dirty="0"/>
              <a:t>ou órgão público, com poderes especiais e expressos para tal, </a:t>
            </a:r>
            <a:r>
              <a:rPr lang="pt-BR" sz="1300" dirty="0" smtClean="0"/>
              <a:t>declarando este</a:t>
            </a:r>
            <a:r>
              <a:rPr lang="pt-BR" sz="1300" dirty="0"/>
              <a:t>, por sua exclusiva responsabilidade, que as cláusulas estão contidas no </a:t>
            </a:r>
            <a:r>
              <a:rPr lang="pt-BR" sz="1300" dirty="0" smtClean="0"/>
              <a:t>original do </a:t>
            </a:r>
            <a:r>
              <a:rPr lang="pt-BR" sz="1300" dirty="0"/>
              <a:t>contrato respectivo que se encontra em seu arquivo, devidamente formalizado </a:t>
            </a:r>
            <a:r>
              <a:rPr lang="pt-BR" sz="1300" dirty="0" smtClean="0"/>
              <a:t>e assinado </a:t>
            </a:r>
            <a:r>
              <a:rPr lang="pt-BR" sz="1300" dirty="0"/>
              <a:t>pelas partes contratantes e, em se tratado de instrumento particular, </a:t>
            </a:r>
            <a:r>
              <a:rPr lang="pt-BR" sz="1300" dirty="0" smtClean="0"/>
              <a:t>por duas </a:t>
            </a:r>
            <a:r>
              <a:rPr lang="pt-BR" sz="1300" dirty="0"/>
              <a:t>testemunhas. (§ 4º acrescentado pelo Provimento nº 317, de 29 de fevereiro de 2016)</a:t>
            </a:r>
          </a:p>
          <a:p>
            <a:pPr marL="114300" indent="0" algn="just">
              <a:buNone/>
            </a:pPr>
            <a:r>
              <a:rPr lang="pt-BR" sz="1300" dirty="0"/>
              <a:t>§ 5º. Havendo descrição, no extrato referido nos §§ 3º e 4º </a:t>
            </a:r>
            <a:r>
              <a:rPr lang="pt-BR" sz="1300" dirty="0" smtClean="0"/>
              <a:t>deste artigo</a:t>
            </a:r>
            <a:r>
              <a:rPr lang="pt-BR" sz="1300" dirty="0"/>
              <a:t>, dos impostos pagos pela transmissão imobiliária, com indicação do tipo, </a:t>
            </a:r>
            <a:r>
              <a:rPr lang="pt-BR" sz="1300" dirty="0" smtClean="0"/>
              <a:t>do nome </a:t>
            </a:r>
            <a:r>
              <a:rPr lang="pt-BR" sz="1300" dirty="0"/>
              <a:t>do imposto, do valor e data do recolhimento, será dispensada a </a:t>
            </a:r>
            <a:r>
              <a:rPr lang="pt-BR" sz="1300" dirty="0" smtClean="0"/>
              <a:t>apresentação do </a:t>
            </a:r>
            <a:r>
              <a:rPr lang="pt-BR" sz="1300" dirty="0"/>
              <a:t>respectivo comprovante de pagamento. (§ 5º acrescentado pelo Provimento nº 317, de </a:t>
            </a:r>
            <a:r>
              <a:rPr lang="pt-BR" sz="1300" dirty="0" smtClean="0"/>
              <a:t>29 de </a:t>
            </a:r>
            <a:r>
              <a:rPr lang="pt-BR" sz="1300" dirty="0"/>
              <a:t>fevereiro de 2016)</a:t>
            </a:r>
          </a:p>
          <a:p>
            <a:pPr marL="114300" indent="0" algn="just">
              <a:buNone/>
            </a:pPr>
            <a:r>
              <a:rPr lang="pt-BR" sz="1300" dirty="0"/>
              <a:t>§ 6º. Caso haja menção genérica do recolhimento dos impostos, </a:t>
            </a:r>
            <a:r>
              <a:rPr lang="pt-BR" sz="1300" dirty="0" smtClean="0"/>
              <a:t>ou não </a:t>
            </a:r>
            <a:r>
              <a:rPr lang="pt-BR" sz="1300" dirty="0"/>
              <a:t>sendo atendidos todos os requisitos previstos no parágrafo anterior, será </a:t>
            </a:r>
            <a:r>
              <a:rPr lang="pt-BR" sz="1300" dirty="0" smtClean="0"/>
              <a:t>exigida a </a:t>
            </a:r>
            <a:r>
              <a:rPr lang="pt-BR" sz="1300" dirty="0"/>
              <a:t>apresentação do original ou cópia autenticada do respectivo comprovante. (§ </a:t>
            </a:r>
            <a:r>
              <a:rPr lang="pt-BR" sz="1300" dirty="0" smtClean="0"/>
              <a:t>6º acrescentado </a:t>
            </a:r>
            <a:r>
              <a:rPr lang="pt-BR" sz="1300" dirty="0"/>
              <a:t>pelo Provimento nº 317, de 29 de fevereiro de 2016)</a:t>
            </a:r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021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ITBI e CND na Consolidação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14300" indent="0" algn="just">
              <a:buNone/>
            </a:pPr>
            <a:r>
              <a:rPr lang="pt-BR" sz="3200" dirty="0" smtClean="0"/>
              <a:t>Banco pode assinar eletronicamente certidão de quitação de ITBI e CND</a:t>
            </a:r>
            <a:endParaRPr lang="pt-BR" sz="32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604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Parcelas vencidas – Planilha CRI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sz="2400" dirty="0" smtClean="0"/>
              <a:t>Art. 861 </a:t>
            </a:r>
          </a:p>
          <a:p>
            <a:pPr marL="0" indent="0" algn="just">
              <a:buNone/>
            </a:pPr>
            <a:r>
              <a:rPr lang="pt-BR" sz="2400" dirty="0" smtClean="0"/>
              <a:t>(...)</a:t>
            </a:r>
          </a:p>
          <a:p>
            <a:pPr marL="114300" indent="0" algn="just">
              <a:buNone/>
            </a:pPr>
            <a:r>
              <a:rPr lang="pt-BR" sz="2400" dirty="0"/>
              <a:t>II - </a:t>
            </a:r>
            <a:r>
              <a:rPr lang="pt-BR" sz="2400" u="sng" dirty="0"/>
              <a:t>o demonstrativo do débito decorrente das prestações vencidas </a:t>
            </a:r>
            <a:r>
              <a:rPr lang="pt-BR" sz="2400" u="sng" dirty="0" smtClean="0"/>
              <a:t>e não </a:t>
            </a:r>
            <a:r>
              <a:rPr lang="pt-BR" sz="2400" u="sng" dirty="0"/>
              <a:t>pagas e das que vencerem até a data do pagamento</a:t>
            </a:r>
            <a:r>
              <a:rPr lang="pt-BR" sz="2400" dirty="0"/>
              <a:t>, os juros convencionais, </a:t>
            </a:r>
            <a:r>
              <a:rPr lang="pt-BR" sz="2400" dirty="0" smtClean="0"/>
              <a:t>as penalidades </a:t>
            </a:r>
            <a:r>
              <a:rPr lang="pt-BR" sz="2400" dirty="0"/>
              <a:t>e os demais encargos contratuais, os encargos legais, inclusive </a:t>
            </a:r>
            <a:r>
              <a:rPr lang="pt-BR" sz="2400" dirty="0" smtClean="0"/>
              <a:t>tributos, e </a:t>
            </a:r>
            <a:r>
              <a:rPr lang="pt-BR" sz="2400" dirty="0"/>
              <a:t>as contribuições condominiais imputáveis ao imóvel, bem como a projeção </a:t>
            </a:r>
            <a:r>
              <a:rPr lang="pt-BR" sz="2400" dirty="0" smtClean="0"/>
              <a:t>dos valores </a:t>
            </a:r>
            <a:r>
              <a:rPr lang="pt-BR" sz="2400" dirty="0"/>
              <a:t>atualizados para purgação da mora, podendo tais informações </a:t>
            </a:r>
            <a:r>
              <a:rPr lang="pt-BR" sz="2400" dirty="0" smtClean="0"/>
              <a:t>ser apresentadas </a:t>
            </a:r>
            <a:r>
              <a:rPr lang="pt-BR" sz="2400" dirty="0"/>
              <a:t>em planilha fornecida pelo credor, com a informação de que o </a:t>
            </a:r>
            <a:r>
              <a:rPr lang="pt-BR" sz="2400" dirty="0" smtClean="0"/>
              <a:t>valor integral </a:t>
            </a:r>
            <a:r>
              <a:rPr lang="pt-BR" sz="2400" dirty="0"/>
              <a:t>deverá ser pago diretamente ao credor ou </a:t>
            </a:r>
            <a:r>
              <a:rPr lang="pt-BR" sz="2400" dirty="0" err="1"/>
              <a:t>ou</a:t>
            </a:r>
            <a:r>
              <a:rPr lang="pt-BR" sz="2400" dirty="0"/>
              <a:t> em cheque administrativo </a:t>
            </a:r>
            <a:r>
              <a:rPr lang="pt-BR" sz="2400" dirty="0" smtClean="0"/>
              <a:t>ou visado</a:t>
            </a:r>
            <a:r>
              <a:rPr lang="pt-BR" sz="2400" dirty="0"/>
              <a:t>, nominal ao credor fiduciário, ou seu cessionário;</a:t>
            </a:r>
            <a:endParaRPr lang="pt-BR" sz="2400" dirty="0" smtClean="0"/>
          </a:p>
          <a:p>
            <a:pPr marL="114300" indent="0">
              <a:buNone/>
            </a:pPr>
            <a:endParaRPr lang="pt-BR" sz="2400" dirty="0" smtClean="0"/>
          </a:p>
          <a:p>
            <a:pPr marL="114300" indent="0">
              <a:buNone/>
            </a:pPr>
            <a:r>
              <a:rPr lang="pt-BR" sz="2800" b="1" dirty="0" smtClean="0"/>
              <a:t>Planilha CRI. Contempla em sua primeira linha as prestações vencidas.</a:t>
            </a:r>
            <a:r>
              <a:rPr lang="pt-BR" sz="2400" dirty="0" smtClean="0"/>
              <a:t> </a:t>
            </a:r>
            <a:r>
              <a:rPr lang="pt-BR" sz="2400" dirty="0"/>
              <a:t/>
            </a:r>
            <a:br>
              <a:rPr lang="pt-BR" sz="2400" dirty="0"/>
            </a:br>
            <a:endParaRPr lang="pt-BR" dirty="0"/>
          </a:p>
          <a:p>
            <a:endParaRPr lang="pt-BR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91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sz="4000" dirty="0" smtClean="0"/>
              <a:t>Pedidos de Cancelamento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 smtClean="0"/>
              <a:t>Atendimento </a:t>
            </a:r>
            <a:r>
              <a:rPr lang="pt-BR" sz="2400" dirty="0"/>
              <a:t>imediato </a:t>
            </a:r>
            <a:r>
              <a:rPr lang="pt-BR" sz="2400" dirty="0" smtClean="0"/>
              <a:t>e </a:t>
            </a:r>
            <a:r>
              <a:rPr lang="pt-BR" sz="2400" dirty="0"/>
              <a:t>prioritário pelos cartórios</a:t>
            </a:r>
            <a:r>
              <a:rPr lang="pt-BR" sz="2400" dirty="0" smtClean="0"/>
              <a:t>.</a:t>
            </a:r>
          </a:p>
          <a:p>
            <a:pPr marL="0" indent="0" algn="just">
              <a:buNone/>
            </a:pPr>
            <a:r>
              <a:rPr lang="pt-BR" sz="2400" dirty="0" smtClean="0"/>
              <a:t>Várias situações:</a:t>
            </a:r>
          </a:p>
          <a:p>
            <a:pPr marL="457200" indent="-457200" algn="just">
              <a:buAutoNum type="arabicParenR"/>
            </a:pPr>
            <a:r>
              <a:rPr lang="pt-BR" sz="2400" dirty="0" smtClean="0"/>
              <a:t>Intimação protocolada e intimações ainda não elaboradas – cancela, cobrando somente a </a:t>
            </a:r>
            <a:r>
              <a:rPr lang="pt-BR" sz="2400" dirty="0" err="1" smtClean="0"/>
              <a:t>prenotação</a:t>
            </a:r>
            <a:r>
              <a:rPr lang="pt-BR" sz="2400" dirty="0" smtClean="0"/>
              <a:t>;</a:t>
            </a:r>
          </a:p>
          <a:p>
            <a:pPr marL="457200" indent="-457200" algn="just">
              <a:buAutoNum type="arabicParenR"/>
            </a:pPr>
            <a:r>
              <a:rPr lang="pt-BR" sz="2400" dirty="0" smtClean="0"/>
              <a:t>Intimação protocolada e intimações elaboradas/enviadas ao RTD – solicita ao RTD interrupção das diligências, mas como os atos já foram praticados pelo RTD e pelo CRI, sela e cobra normalmente. Concorda com o cancelamento na CRI (questão operacional), mas internamente os atos foram cobrados, praticados e selados.</a:t>
            </a:r>
            <a:r>
              <a:rPr lang="pt-BR" sz="2400" dirty="0"/>
              <a:t/>
            </a:r>
            <a:br>
              <a:rPr lang="pt-BR" sz="2400" dirty="0"/>
            </a:br>
            <a:endParaRPr lang="pt-BR" sz="2400" dirty="0"/>
          </a:p>
        </p:txBody>
      </p:sp>
      <p:pic>
        <p:nvPicPr>
          <p:cNvPr id="4" name="Imagem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44"/>
            <a:ext cx="2620328" cy="713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0610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347</TotalTime>
  <Words>1584</Words>
  <Application>Microsoft Office PowerPoint</Application>
  <PresentationFormat>Apresentação na tela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Adjacency</vt:lpstr>
      <vt:lpstr>INTIMAÇÕES  CRI Padronização</vt:lpstr>
      <vt:lpstr> Provimento 61</vt:lpstr>
      <vt:lpstr> Provimento 61 – Comunicado CORI</vt:lpstr>
      <vt:lpstr> Provimento 61 - CRI</vt:lpstr>
      <vt:lpstr> Documentos Eletrônicos</vt:lpstr>
      <vt:lpstr> ITBI e CND na Consolidação</vt:lpstr>
      <vt:lpstr> ITBI e CND na Consolidação</vt:lpstr>
      <vt:lpstr> Parcelas vencidas – Planilha CRI</vt:lpstr>
      <vt:lpstr> Pedidos de Cancelamento</vt:lpstr>
      <vt:lpstr> Procurações – RCDE – Prazo de validade </vt:lpstr>
      <vt:lpstr> Utilização e Atualização do Sistema</vt:lpstr>
      <vt:lpstr>Cobrança</vt:lpstr>
      <vt:lpstr>Cobrança</vt:lpstr>
      <vt:lpstr>Cobrança</vt:lpstr>
      <vt:lpstr> Encerramento do Processo</vt:lpstr>
    </vt:vector>
  </TitlesOfParts>
  <Company>CRI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ISSQN sobre serviços notariais e de registro</dc:title>
  <dc:creator>Luciano Dias Bicalho Camargos</dc:creator>
  <cp:lastModifiedBy>Luciano Dias Bicalho Camargos</cp:lastModifiedBy>
  <cp:revision>35</cp:revision>
  <dcterms:created xsi:type="dcterms:W3CDTF">2018-03-07T17:06:38Z</dcterms:created>
  <dcterms:modified xsi:type="dcterms:W3CDTF">2018-03-15T19:06:46Z</dcterms:modified>
</cp:coreProperties>
</file>