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57" r:id="rId3"/>
    <p:sldId id="259" r:id="rId4"/>
    <p:sldId id="261" r:id="rId5"/>
    <p:sldId id="262" r:id="rId6"/>
    <p:sldId id="264" r:id="rId7"/>
    <p:sldId id="269" r:id="rId8"/>
    <p:sldId id="260" r:id="rId9"/>
    <p:sldId id="265" r:id="rId10"/>
    <p:sldId id="266" r:id="rId11"/>
    <p:sldId id="267" r:id="rId12"/>
    <p:sldId id="268" r:id="rId13"/>
    <p:sldId id="263" r:id="rId14"/>
    <p:sldId id="270" r:id="rId15"/>
    <p:sldId id="271" r:id="rId16"/>
    <p:sldId id="273" r:id="rId17"/>
    <p:sldId id="274" r:id="rId18"/>
    <p:sldId id="275" r:id="rId19"/>
    <p:sldId id="276" r:id="rId20"/>
    <p:sldId id="277" r:id="rId21"/>
    <p:sldId id="278" r:id="rId22"/>
    <p:sldId id="279" r:id="rId23"/>
    <p:sldId id="280" r:id="rId24"/>
    <p:sldId id="281"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2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4E4D1B-4238-45C7-A913-39E0A03A0A7E}" type="doc">
      <dgm:prSet loTypeId="urn:microsoft.com/office/officeart/2005/8/layout/chevron1" loCatId="process" qsTypeId="urn:microsoft.com/office/officeart/2005/8/quickstyle/simple1" qsCatId="simple" csTypeId="urn:microsoft.com/office/officeart/2005/8/colors/colorful5" csCatId="colorful" phldr="1"/>
      <dgm:spPr/>
    </dgm:pt>
    <dgm:pt modelId="{CA962CF1-7EBC-42DB-941E-129E491A6E5E}">
      <dgm:prSet phldrT="[Texto]" custT="1"/>
      <dgm:spPr>
        <a:ln>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dgm:spPr>
      <dgm:t>
        <a:bodyPr/>
        <a:lstStyle/>
        <a:p>
          <a:r>
            <a:rPr lang="pt-BR" sz="1100" dirty="0"/>
            <a:t>Requerimento do Legitimado</a:t>
          </a:r>
        </a:p>
        <a:p>
          <a:r>
            <a:rPr lang="pt-BR" sz="1600" b="1" dirty="0"/>
            <a:t>FASE 01</a:t>
          </a:r>
        </a:p>
      </dgm:t>
    </dgm:pt>
    <dgm:pt modelId="{7183E15B-F450-42D6-BC3D-03B789E3EF6F}" type="parTrans" cxnId="{16F2CAD6-9DD6-4714-A21B-380B28575394}">
      <dgm:prSet/>
      <dgm:spPr/>
      <dgm:t>
        <a:bodyPr/>
        <a:lstStyle/>
        <a:p>
          <a:endParaRPr lang="pt-BR"/>
        </a:p>
      </dgm:t>
    </dgm:pt>
    <dgm:pt modelId="{75B3213C-0DDA-4B11-878C-674EFFFAF53F}" type="sibTrans" cxnId="{16F2CAD6-9DD6-4714-A21B-380B28575394}">
      <dgm:prSet/>
      <dgm:spPr/>
      <dgm:t>
        <a:bodyPr/>
        <a:lstStyle/>
        <a:p>
          <a:endParaRPr lang="pt-BR"/>
        </a:p>
      </dgm:t>
    </dgm:pt>
    <dgm:pt modelId="{2D52E1FD-6CD3-430E-B5CD-A0CE27331D2F}">
      <dgm:prSet phldrT="[Texto]" custT="1"/>
      <dgm:spPr/>
      <dgm:t>
        <a:bodyPr/>
        <a:lstStyle/>
        <a:p>
          <a:r>
            <a:rPr lang="pt-BR" sz="1100" dirty="0"/>
            <a:t>Processamento do Pedido</a:t>
          </a:r>
        </a:p>
        <a:p>
          <a:r>
            <a:rPr lang="pt-BR" sz="1600" b="1" dirty="0"/>
            <a:t>FASE 02</a:t>
          </a:r>
        </a:p>
      </dgm:t>
    </dgm:pt>
    <dgm:pt modelId="{B1852C38-ECBB-4125-86DD-D8B6DBEE7529}" type="parTrans" cxnId="{8705CEBF-F61D-42A1-BF98-15BB3659B21C}">
      <dgm:prSet/>
      <dgm:spPr/>
      <dgm:t>
        <a:bodyPr/>
        <a:lstStyle/>
        <a:p>
          <a:endParaRPr lang="pt-BR"/>
        </a:p>
      </dgm:t>
    </dgm:pt>
    <dgm:pt modelId="{8793EF1C-F96D-493E-9AC7-EBDE0172DC5A}" type="sibTrans" cxnId="{8705CEBF-F61D-42A1-BF98-15BB3659B21C}">
      <dgm:prSet/>
      <dgm:spPr/>
      <dgm:t>
        <a:bodyPr/>
        <a:lstStyle/>
        <a:p>
          <a:endParaRPr lang="pt-BR"/>
        </a:p>
      </dgm:t>
    </dgm:pt>
    <dgm:pt modelId="{E6FAF7AC-45AF-46D2-98AE-5C9050D68EEB}">
      <dgm:prSet phldrT="[Texto]" custT="1"/>
      <dgm:spPr/>
      <dgm:t>
        <a:bodyPr/>
        <a:lstStyle/>
        <a:p>
          <a:r>
            <a:rPr lang="pt-BR" sz="1100" dirty="0"/>
            <a:t>Saneamento</a:t>
          </a:r>
        </a:p>
        <a:p>
          <a:r>
            <a:rPr lang="pt-BR" sz="1600" b="1" dirty="0"/>
            <a:t>FASE 04</a:t>
          </a:r>
        </a:p>
      </dgm:t>
    </dgm:pt>
    <dgm:pt modelId="{B47388E7-9D04-4494-82BA-A2C2AB6B1422}" type="parTrans" cxnId="{ABA519E3-C8CC-46EC-8FD4-657759D50951}">
      <dgm:prSet/>
      <dgm:spPr/>
      <dgm:t>
        <a:bodyPr/>
        <a:lstStyle/>
        <a:p>
          <a:endParaRPr lang="pt-BR"/>
        </a:p>
      </dgm:t>
    </dgm:pt>
    <dgm:pt modelId="{C0919130-F036-4ABF-A52A-0EE39789C9D9}" type="sibTrans" cxnId="{ABA519E3-C8CC-46EC-8FD4-657759D50951}">
      <dgm:prSet/>
      <dgm:spPr/>
      <dgm:t>
        <a:bodyPr/>
        <a:lstStyle/>
        <a:p>
          <a:endParaRPr lang="pt-BR"/>
        </a:p>
      </dgm:t>
    </dgm:pt>
    <dgm:pt modelId="{C8EF5B2C-1CEF-4A7F-9A2B-496D2711A1CD}">
      <dgm:prSet phldrT="[Texto]" custT="1"/>
      <dgm:spPr/>
      <dgm:t>
        <a:bodyPr/>
        <a:lstStyle/>
        <a:p>
          <a:r>
            <a:rPr lang="pt-BR" sz="1100" dirty="0"/>
            <a:t>Projeto de Regularização Fundiária</a:t>
          </a:r>
        </a:p>
        <a:p>
          <a:r>
            <a:rPr lang="pt-BR" sz="1600" b="1" dirty="0"/>
            <a:t>FASE 03</a:t>
          </a:r>
        </a:p>
      </dgm:t>
    </dgm:pt>
    <dgm:pt modelId="{E5C03C73-912C-428E-9597-49D94E3221EC}" type="parTrans" cxnId="{CE69FB57-27C0-4720-8791-630B8C26343B}">
      <dgm:prSet/>
      <dgm:spPr/>
      <dgm:t>
        <a:bodyPr/>
        <a:lstStyle/>
        <a:p>
          <a:endParaRPr lang="pt-BR"/>
        </a:p>
      </dgm:t>
    </dgm:pt>
    <dgm:pt modelId="{03506EFF-CFE1-40E8-8FC9-A2FDCAF2BC36}" type="sibTrans" cxnId="{CE69FB57-27C0-4720-8791-630B8C26343B}">
      <dgm:prSet/>
      <dgm:spPr/>
      <dgm:t>
        <a:bodyPr/>
        <a:lstStyle/>
        <a:p>
          <a:endParaRPr lang="pt-BR"/>
        </a:p>
      </dgm:t>
    </dgm:pt>
    <dgm:pt modelId="{CC1F2769-156A-4D2A-BC15-3BDEA1A4C798}">
      <dgm:prSet phldrT="[Texto]" custT="1"/>
      <dgm:spPr/>
      <dgm:t>
        <a:bodyPr/>
        <a:lstStyle/>
        <a:p>
          <a:r>
            <a:rPr lang="pt-BR" sz="1100" dirty="0"/>
            <a:t>Decisão  Autoridade Competente</a:t>
          </a:r>
        </a:p>
        <a:p>
          <a:r>
            <a:rPr lang="pt-BR" sz="1600" b="1" dirty="0"/>
            <a:t>FASE 05</a:t>
          </a:r>
        </a:p>
      </dgm:t>
    </dgm:pt>
    <dgm:pt modelId="{8AA59B98-5639-43C3-93DB-A19004F85EE1}" type="parTrans" cxnId="{5E8160DD-2160-4A6E-A7FB-E2D444054354}">
      <dgm:prSet/>
      <dgm:spPr/>
      <dgm:t>
        <a:bodyPr/>
        <a:lstStyle/>
        <a:p>
          <a:endParaRPr lang="pt-BR"/>
        </a:p>
      </dgm:t>
    </dgm:pt>
    <dgm:pt modelId="{D820167E-F1E6-4990-A36B-333E70B66DAA}" type="sibTrans" cxnId="{5E8160DD-2160-4A6E-A7FB-E2D444054354}">
      <dgm:prSet/>
      <dgm:spPr/>
      <dgm:t>
        <a:bodyPr/>
        <a:lstStyle/>
        <a:p>
          <a:endParaRPr lang="pt-BR"/>
        </a:p>
      </dgm:t>
    </dgm:pt>
    <dgm:pt modelId="{59A61CE5-E006-43AB-B05F-F051EFE8942E}">
      <dgm:prSet phldrT="[Texto]" custT="1"/>
      <dgm:spPr/>
      <dgm:t>
        <a:bodyPr/>
        <a:lstStyle/>
        <a:p>
          <a:r>
            <a:rPr lang="pt-BR" sz="1100" dirty="0"/>
            <a:t>C.R.F</a:t>
          </a:r>
          <a:r>
            <a:rPr lang="pt-BR" sz="2000" dirty="0"/>
            <a:t> </a:t>
          </a:r>
        </a:p>
        <a:p>
          <a:r>
            <a:rPr lang="pt-BR" sz="1600" b="1" dirty="0"/>
            <a:t>FASE 06</a:t>
          </a:r>
        </a:p>
      </dgm:t>
    </dgm:pt>
    <dgm:pt modelId="{C76CBD85-53FA-4054-93E2-1272CD0A7408}" type="parTrans" cxnId="{94915B4D-D542-40FA-93AE-9D1CC4AFF39E}">
      <dgm:prSet/>
      <dgm:spPr/>
      <dgm:t>
        <a:bodyPr/>
        <a:lstStyle/>
        <a:p>
          <a:endParaRPr lang="pt-BR"/>
        </a:p>
      </dgm:t>
    </dgm:pt>
    <dgm:pt modelId="{F9512653-D234-438C-9590-1D27AED59C55}" type="sibTrans" cxnId="{94915B4D-D542-40FA-93AE-9D1CC4AFF39E}">
      <dgm:prSet/>
      <dgm:spPr/>
      <dgm:t>
        <a:bodyPr/>
        <a:lstStyle/>
        <a:p>
          <a:endParaRPr lang="pt-BR"/>
        </a:p>
      </dgm:t>
    </dgm:pt>
    <dgm:pt modelId="{440E6CEB-B165-48C2-85B4-9B17BA0F9734}">
      <dgm:prSet phldrT="[Texto]" custT="1"/>
      <dgm:spPr/>
      <dgm:t>
        <a:bodyPr/>
        <a:lstStyle/>
        <a:p>
          <a:r>
            <a:rPr lang="pt-BR" sz="1100" dirty="0"/>
            <a:t>Registro</a:t>
          </a:r>
        </a:p>
        <a:p>
          <a:r>
            <a:rPr lang="pt-BR" sz="1600" b="1" dirty="0"/>
            <a:t>FASE 07 </a:t>
          </a:r>
        </a:p>
      </dgm:t>
    </dgm:pt>
    <dgm:pt modelId="{A9076F52-AA5B-4FE1-9F67-0B01AF0FC22E}" type="parTrans" cxnId="{89C4758B-3FA7-47B9-AD1E-18B21F4BCBD8}">
      <dgm:prSet/>
      <dgm:spPr/>
      <dgm:t>
        <a:bodyPr/>
        <a:lstStyle/>
        <a:p>
          <a:endParaRPr lang="pt-BR"/>
        </a:p>
      </dgm:t>
    </dgm:pt>
    <dgm:pt modelId="{BDBF7339-95D8-41DA-B586-A4A2A80CC746}" type="sibTrans" cxnId="{89C4758B-3FA7-47B9-AD1E-18B21F4BCBD8}">
      <dgm:prSet/>
      <dgm:spPr/>
      <dgm:t>
        <a:bodyPr/>
        <a:lstStyle/>
        <a:p>
          <a:endParaRPr lang="pt-BR"/>
        </a:p>
      </dgm:t>
    </dgm:pt>
    <dgm:pt modelId="{0F5CED2C-F578-4965-A246-FF73F3BFDE3F}" type="pres">
      <dgm:prSet presAssocID="{5B4E4D1B-4238-45C7-A913-39E0A03A0A7E}" presName="Name0" presStyleCnt="0">
        <dgm:presLayoutVars>
          <dgm:dir/>
          <dgm:animLvl val="lvl"/>
          <dgm:resizeHandles val="exact"/>
        </dgm:presLayoutVars>
      </dgm:prSet>
      <dgm:spPr/>
    </dgm:pt>
    <dgm:pt modelId="{92769B3D-B84E-49CB-BB0E-CC1FF6C9D672}" type="pres">
      <dgm:prSet presAssocID="{CA962CF1-7EBC-42DB-941E-129E491A6E5E}" presName="parTxOnly" presStyleLbl="node1" presStyleIdx="0" presStyleCnt="7">
        <dgm:presLayoutVars>
          <dgm:chMax val="0"/>
          <dgm:chPref val="0"/>
          <dgm:bulletEnabled val="1"/>
        </dgm:presLayoutVars>
      </dgm:prSet>
      <dgm:spPr/>
    </dgm:pt>
    <dgm:pt modelId="{5B25095B-D466-4B79-B8E7-F302E702ADC0}" type="pres">
      <dgm:prSet presAssocID="{75B3213C-0DDA-4B11-878C-674EFFFAF53F}" presName="parTxOnlySpace" presStyleCnt="0"/>
      <dgm:spPr/>
    </dgm:pt>
    <dgm:pt modelId="{DB684C1F-610C-495C-8C01-D91749DE65D2}" type="pres">
      <dgm:prSet presAssocID="{2D52E1FD-6CD3-430E-B5CD-A0CE27331D2F}" presName="parTxOnly" presStyleLbl="node1" presStyleIdx="1" presStyleCnt="7">
        <dgm:presLayoutVars>
          <dgm:chMax val="0"/>
          <dgm:chPref val="0"/>
          <dgm:bulletEnabled val="1"/>
        </dgm:presLayoutVars>
      </dgm:prSet>
      <dgm:spPr/>
    </dgm:pt>
    <dgm:pt modelId="{2B940FD1-7C43-4363-B4E9-D1F25CADFACF}" type="pres">
      <dgm:prSet presAssocID="{8793EF1C-F96D-493E-9AC7-EBDE0172DC5A}" presName="parTxOnlySpace" presStyleCnt="0"/>
      <dgm:spPr/>
    </dgm:pt>
    <dgm:pt modelId="{735B9424-83C8-4BA3-B169-486C72F21F76}" type="pres">
      <dgm:prSet presAssocID="{C8EF5B2C-1CEF-4A7F-9A2B-496D2711A1CD}" presName="parTxOnly" presStyleLbl="node1" presStyleIdx="2" presStyleCnt="7">
        <dgm:presLayoutVars>
          <dgm:chMax val="0"/>
          <dgm:chPref val="0"/>
          <dgm:bulletEnabled val="1"/>
        </dgm:presLayoutVars>
      </dgm:prSet>
      <dgm:spPr/>
    </dgm:pt>
    <dgm:pt modelId="{053C1F9C-CBBE-4322-83F1-55DFC2A3F3A9}" type="pres">
      <dgm:prSet presAssocID="{03506EFF-CFE1-40E8-8FC9-A2FDCAF2BC36}" presName="parTxOnlySpace" presStyleCnt="0"/>
      <dgm:spPr/>
    </dgm:pt>
    <dgm:pt modelId="{0F956FE6-07F9-4CE7-A2BE-61930F75801D}" type="pres">
      <dgm:prSet presAssocID="{E6FAF7AC-45AF-46D2-98AE-5C9050D68EEB}" presName="parTxOnly" presStyleLbl="node1" presStyleIdx="3" presStyleCnt="7" custLinFactNeighborX="13888">
        <dgm:presLayoutVars>
          <dgm:chMax val="0"/>
          <dgm:chPref val="0"/>
          <dgm:bulletEnabled val="1"/>
        </dgm:presLayoutVars>
      </dgm:prSet>
      <dgm:spPr/>
    </dgm:pt>
    <dgm:pt modelId="{8C7B150C-E03C-43E3-B5DE-E3479C5B00E0}" type="pres">
      <dgm:prSet presAssocID="{C0919130-F036-4ABF-A52A-0EE39789C9D9}" presName="parTxOnlySpace" presStyleCnt="0"/>
      <dgm:spPr/>
    </dgm:pt>
    <dgm:pt modelId="{C462AFD3-782B-475E-810A-00AB7B474E9A}" type="pres">
      <dgm:prSet presAssocID="{CC1F2769-156A-4D2A-BC15-3BDEA1A4C798}" presName="parTxOnly" presStyleLbl="node1" presStyleIdx="4" presStyleCnt="7">
        <dgm:presLayoutVars>
          <dgm:chMax val="0"/>
          <dgm:chPref val="0"/>
          <dgm:bulletEnabled val="1"/>
        </dgm:presLayoutVars>
      </dgm:prSet>
      <dgm:spPr/>
    </dgm:pt>
    <dgm:pt modelId="{AE7E8DBB-0D8B-48AB-AA58-702FBFD1044A}" type="pres">
      <dgm:prSet presAssocID="{D820167E-F1E6-4990-A36B-333E70B66DAA}" presName="parTxOnlySpace" presStyleCnt="0"/>
      <dgm:spPr/>
    </dgm:pt>
    <dgm:pt modelId="{32F6C3A4-2448-4ECF-B05E-DF35CABDF1D3}" type="pres">
      <dgm:prSet presAssocID="{59A61CE5-E006-43AB-B05F-F051EFE8942E}" presName="parTxOnly" presStyleLbl="node1" presStyleIdx="5" presStyleCnt="7">
        <dgm:presLayoutVars>
          <dgm:chMax val="0"/>
          <dgm:chPref val="0"/>
          <dgm:bulletEnabled val="1"/>
        </dgm:presLayoutVars>
      </dgm:prSet>
      <dgm:spPr/>
    </dgm:pt>
    <dgm:pt modelId="{C6BA1361-8E3C-434E-9B35-44D1BAA42A4E}" type="pres">
      <dgm:prSet presAssocID="{F9512653-D234-438C-9590-1D27AED59C55}" presName="parTxOnlySpace" presStyleCnt="0"/>
      <dgm:spPr/>
    </dgm:pt>
    <dgm:pt modelId="{299F862A-2C46-4627-963F-95689659F6BF}" type="pres">
      <dgm:prSet presAssocID="{440E6CEB-B165-48C2-85B4-9B17BA0F9734}" presName="parTxOnly" presStyleLbl="node1" presStyleIdx="6" presStyleCnt="7">
        <dgm:presLayoutVars>
          <dgm:chMax val="0"/>
          <dgm:chPref val="0"/>
          <dgm:bulletEnabled val="1"/>
        </dgm:presLayoutVars>
      </dgm:prSet>
      <dgm:spPr/>
    </dgm:pt>
  </dgm:ptLst>
  <dgm:cxnLst>
    <dgm:cxn modelId="{3114DF19-62D1-411D-B20A-798CB0F55235}" type="presOf" srcId="{CC1F2769-156A-4D2A-BC15-3BDEA1A4C798}" destId="{C462AFD3-782B-475E-810A-00AB7B474E9A}" srcOrd="0" destOrd="0" presId="urn:microsoft.com/office/officeart/2005/8/layout/chevron1"/>
    <dgm:cxn modelId="{1363F92F-288E-498C-9A38-74DFD16B00D8}" type="presOf" srcId="{E6FAF7AC-45AF-46D2-98AE-5C9050D68EEB}" destId="{0F956FE6-07F9-4CE7-A2BE-61930F75801D}" srcOrd="0" destOrd="0" presId="urn:microsoft.com/office/officeart/2005/8/layout/chevron1"/>
    <dgm:cxn modelId="{57176D38-E1AF-4F8E-8D6A-90693779C2A1}" type="presOf" srcId="{2D52E1FD-6CD3-430E-B5CD-A0CE27331D2F}" destId="{DB684C1F-610C-495C-8C01-D91749DE65D2}" srcOrd="0" destOrd="0" presId="urn:microsoft.com/office/officeart/2005/8/layout/chevron1"/>
    <dgm:cxn modelId="{94915B4D-D542-40FA-93AE-9D1CC4AFF39E}" srcId="{5B4E4D1B-4238-45C7-A913-39E0A03A0A7E}" destId="{59A61CE5-E006-43AB-B05F-F051EFE8942E}" srcOrd="5" destOrd="0" parTransId="{C76CBD85-53FA-4054-93E2-1272CD0A7408}" sibTransId="{F9512653-D234-438C-9590-1D27AED59C55}"/>
    <dgm:cxn modelId="{E6FFC96D-C27F-4BA3-8AC2-EDEC009025FD}" type="presOf" srcId="{CA962CF1-7EBC-42DB-941E-129E491A6E5E}" destId="{92769B3D-B84E-49CB-BB0E-CC1FF6C9D672}" srcOrd="0" destOrd="0" presId="urn:microsoft.com/office/officeart/2005/8/layout/chevron1"/>
    <dgm:cxn modelId="{CE69FB57-27C0-4720-8791-630B8C26343B}" srcId="{5B4E4D1B-4238-45C7-A913-39E0A03A0A7E}" destId="{C8EF5B2C-1CEF-4A7F-9A2B-496D2711A1CD}" srcOrd="2" destOrd="0" parTransId="{E5C03C73-912C-428E-9597-49D94E3221EC}" sibTransId="{03506EFF-CFE1-40E8-8FC9-A2FDCAF2BC36}"/>
    <dgm:cxn modelId="{F927ED83-7AB1-423D-9E7E-D64EC1444186}" type="presOf" srcId="{59A61CE5-E006-43AB-B05F-F051EFE8942E}" destId="{32F6C3A4-2448-4ECF-B05E-DF35CABDF1D3}" srcOrd="0" destOrd="0" presId="urn:microsoft.com/office/officeart/2005/8/layout/chevron1"/>
    <dgm:cxn modelId="{89C4758B-3FA7-47B9-AD1E-18B21F4BCBD8}" srcId="{5B4E4D1B-4238-45C7-A913-39E0A03A0A7E}" destId="{440E6CEB-B165-48C2-85B4-9B17BA0F9734}" srcOrd="6" destOrd="0" parTransId="{A9076F52-AA5B-4FE1-9F67-0B01AF0FC22E}" sibTransId="{BDBF7339-95D8-41DA-B586-A4A2A80CC746}"/>
    <dgm:cxn modelId="{1127AFAD-42F7-4670-BDDA-6E4A5257A5B4}" type="presOf" srcId="{C8EF5B2C-1CEF-4A7F-9A2B-496D2711A1CD}" destId="{735B9424-83C8-4BA3-B169-486C72F21F76}" srcOrd="0" destOrd="0" presId="urn:microsoft.com/office/officeart/2005/8/layout/chevron1"/>
    <dgm:cxn modelId="{3D681FBE-42F5-4A7A-AED8-C7B0D8FA1973}" type="presOf" srcId="{440E6CEB-B165-48C2-85B4-9B17BA0F9734}" destId="{299F862A-2C46-4627-963F-95689659F6BF}" srcOrd="0" destOrd="0" presId="urn:microsoft.com/office/officeart/2005/8/layout/chevron1"/>
    <dgm:cxn modelId="{8705CEBF-F61D-42A1-BF98-15BB3659B21C}" srcId="{5B4E4D1B-4238-45C7-A913-39E0A03A0A7E}" destId="{2D52E1FD-6CD3-430E-B5CD-A0CE27331D2F}" srcOrd="1" destOrd="0" parTransId="{B1852C38-ECBB-4125-86DD-D8B6DBEE7529}" sibTransId="{8793EF1C-F96D-493E-9AC7-EBDE0172DC5A}"/>
    <dgm:cxn modelId="{16F2CAD6-9DD6-4714-A21B-380B28575394}" srcId="{5B4E4D1B-4238-45C7-A913-39E0A03A0A7E}" destId="{CA962CF1-7EBC-42DB-941E-129E491A6E5E}" srcOrd="0" destOrd="0" parTransId="{7183E15B-F450-42D6-BC3D-03B789E3EF6F}" sibTransId="{75B3213C-0DDA-4B11-878C-674EFFFAF53F}"/>
    <dgm:cxn modelId="{5E8160DD-2160-4A6E-A7FB-E2D444054354}" srcId="{5B4E4D1B-4238-45C7-A913-39E0A03A0A7E}" destId="{CC1F2769-156A-4D2A-BC15-3BDEA1A4C798}" srcOrd="4" destOrd="0" parTransId="{8AA59B98-5639-43C3-93DB-A19004F85EE1}" sibTransId="{D820167E-F1E6-4990-A36B-333E70B66DAA}"/>
    <dgm:cxn modelId="{ABA519E3-C8CC-46EC-8FD4-657759D50951}" srcId="{5B4E4D1B-4238-45C7-A913-39E0A03A0A7E}" destId="{E6FAF7AC-45AF-46D2-98AE-5C9050D68EEB}" srcOrd="3" destOrd="0" parTransId="{B47388E7-9D04-4494-82BA-A2C2AB6B1422}" sibTransId="{C0919130-F036-4ABF-A52A-0EE39789C9D9}"/>
    <dgm:cxn modelId="{4AF720F3-A7FD-434E-8B09-974F7B6F1B07}" type="presOf" srcId="{5B4E4D1B-4238-45C7-A913-39E0A03A0A7E}" destId="{0F5CED2C-F578-4965-A246-FF73F3BFDE3F}" srcOrd="0" destOrd="0" presId="urn:microsoft.com/office/officeart/2005/8/layout/chevron1"/>
    <dgm:cxn modelId="{E02F497D-B240-4858-A664-F121C9FAC703}" type="presParOf" srcId="{0F5CED2C-F578-4965-A246-FF73F3BFDE3F}" destId="{92769B3D-B84E-49CB-BB0E-CC1FF6C9D672}" srcOrd="0" destOrd="0" presId="urn:microsoft.com/office/officeart/2005/8/layout/chevron1"/>
    <dgm:cxn modelId="{895BEA19-8A78-4867-9386-64510BA7132F}" type="presParOf" srcId="{0F5CED2C-F578-4965-A246-FF73F3BFDE3F}" destId="{5B25095B-D466-4B79-B8E7-F302E702ADC0}" srcOrd="1" destOrd="0" presId="urn:microsoft.com/office/officeart/2005/8/layout/chevron1"/>
    <dgm:cxn modelId="{DBD82EF8-18DE-4C98-AD8E-DA42FAF759D8}" type="presParOf" srcId="{0F5CED2C-F578-4965-A246-FF73F3BFDE3F}" destId="{DB684C1F-610C-495C-8C01-D91749DE65D2}" srcOrd="2" destOrd="0" presId="urn:microsoft.com/office/officeart/2005/8/layout/chevron1"/>
    <dgm:cxn modelId="{05A0CD98-DA64-4193-BA55-64839B76C703}" type="presParOf" srcId="{0F5CED2C-F578-4965-A246-FF73F3BFDE3F}" destId="{2B940FD1-7C43-4363-B4E9-D1F25CADFACF}" srcOrd="3" destOrd="0" presId="urn:microsoft.com/office/officeart/2005/8/layout/chevron1"/>
    <dgm:cxn modelId="{7FDB34BC-AB5E-4286-8019-17BDEDC0342E}" type="presParOf" srcId="{0F5CED2C-F578-4965-A246-FF73F3BFDE3F}" destId="{735B9424-83C8-4BA3-B169-486C72F21F76}" srcOrd="4" destOrd="0" presId="urn:microsoft.com/office/officeart/2005/8/layout/chevron1"/>
    <dgm:cxn modelId="{80A66C6C-75FF-47A9-A244-24B66CB83793}" type="presParOf" srcId="{0F5CED2C-F578-4965-A246-FF73F3BFDE3F}" destId="{053C1F9C-CBBE-4322-83F1-55DFC2A3F3A9}" srcOrd="5" destOrd="0" presId="urn:microsoft.com/office/officeart/2005/8/layout/chevron1"/>
    <dgm:cxn modelId="{4FBFFBD7-15DA-4A36-B52C-E66CA78D4038}" type="presParOf" srcId="{0F5CED2C-F578-4965-A246-FF73F3BFDE3F}" destId="{0F956FE6-07F9-4CE7-A2BE-61930F75801D}" srcOrd="6" destOrd="0" presId="urn:microsoft.com/office/officeart/2005/8/layout/chevron1"/>
    <dgm:cxn modelId="{A0872A47-F225-4CAA-B3F3-1AAF0DD562AE}" type="presParOf" srcId="{0F5CED2C-F578-4965-A246-FF73F3BFDE3F}" destId="{8C7B150C-E03C-43E3-B5DE-E3479C5B00E0}" srcOrd="7" destOrd="0" presId="urn:microsoft.com/office/officeart/2005/8/layout/chevron1"/>
    <dgm:cxn modelId="{93E5BCF3-EFE7-43E7-BD31-1988BE754480}" type="presParOf" srcId="{0F5CED2C-F578-4965-A246-FF73F3BFDE3F}" destId="{C462AFD3-782B-475E-810A-00AB7B474E9A}" srcOrd="8" destOrd="0" presId="urn:microsoft.com/office/officeart/2005/8/layout/chevron1"/>
    <dgm:cxn modelId="{794A528B-CFAE-4675-9906-20EC3ED1C5B7}" type="presParOf" srcId="{0F5CED2C-F578-4965-A246-FF73F3BFDE3F}" destId="{AE7E8DBB-0D8B-48AB-AA58-702FBFD1044A}" srcOrd="9" destOrd="0" presId="urn:microsoft.com/office/officeart/2005/8/layout/chevron1"/>
    <dgm:cxn modelId="{18BE33B5-CC75-41C3-BE76-E83D7BE27703}" type="presParOf" srcId="{0F5CED2C-F578-4965-A246-FF73F3BFDE3F}" destId="{32F6C3A4-2448-4ECF-B05E-DF35CABDF1D3}" srcOrd="10" destOrd="0" presId="urn:microsoft.com/office/officeart/2005/8/layout/chevron1"/>
    <dgm:cxn modelId="{20DDB6B5-45C6-439A-8103-4059ED82E8D5}" type="presParOf" srcId="{0F5CED2C-F578-4965-A246-FF73F3BFDE3F}" destId="{C6BA1361-8E3C-434E-9B35-44D1BAA42A4E}" srcOrd="11" destOrd="0" presId="urn:microsoft.com/office/officeart/2005/8/layout/chevron1"/>
    <dgm:cxn modelId="{167DA5EC-1D04-4FA6-B6C7-A1B56C29EC05}" type="presParOf" srcId="{0F5CED2C-F578-4965-A246-FF73F3BFDE3F}" destId="{299F862A-2C46-4627-963F-95689659F6BF}" srcOrd="12"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769B3D-B84E-49CB-BB0E-CC1FF6C9D672}">
      <dsp:nvSpPr>
        <dsp:cNvPr id="0" name=""/>
        <dsp:cNvSpPr/>
      </dsp:nvSpPr>
      <dsp:spPr>
        <a:xfrm>
          <a:off x="0" y="235143"/>
          <a:ext cx="1854691" cy="741876"/>
        </a:xfrm>
        <a:prstGeom prst="chevron">
          <a:avLst/>
        </a:prstGeom>
        <a:solidFill>
          <a:schemeClr val="accent5">
            <a:hueOff val="0"/>
            <a:satOff val="0"/>
            <a:lumOff val="0"/>
            <a:alphaOff val="0"/>
          </a:schemeClr>
        </a:solidFill>
        <a:ln w="15875" cap="flat" cmpd="sng" algn="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88950">
            <a:lnSpc>
              <a:spcPct val="90000"/>
            </a:lnSpc>
            <a:spcBef>
              <a:spcPct val="0"/>
            </a:spcBef>
            <a:spcAft>
              <a:spcPct val="35000"/>
            </a:spcAft>
            <a:buNone/>
          </a:pPr>
          <a:r>
            <a:rPr lang="pt-BR" sz="1100" kern="1200" dirty="0"/>
            <a:t>Requerimento do Legitimado</a:t>
          </a:r>
        </a:p>
        <a:p>
          <a:pPr marL="0" lvl="0" indent="0" algn="ctr" defTabSz="488950">
            <a:lnSpc>
              <a:spcPct val="90000"/>
            </a:lnSpc>
            <a:spcBef>
              <a:spcPct val="0"/>
            </a:spcBef>
            <a:spcAft>
              <a:spcPct val="35000"/>
            </a:spcAft>
            <a:buNone/>
          </a:pPr>
          <a:r>
            <a:rPr lang="pt-BR" sz="1600" b="1" kern="1200" dirty="0"/>
            <a:t>FASE 01</a:t>
          </a:r>
        </a:p>
      </dsp:txBody>
      <dsp:txXfrm>
        <a:off x="370938" y="235143"/>
        <a:ext cx="1112815" cy="741876"/>
      </dsp:txXfrm>
    </dsp:sp>
    <dsp:sp modelId="{DB684C1F-610C-495C-8C01-D91749DE65D2}">
      <dsp:nvSpPr>
        <dsp:cNvPr id="0" name=""/>
        <dsp:cNvSpPr/>
      </dsp:nvSpPr>
      <dsp:spPr>
        <a:xfrm>
          <a:off x="1669222" y="235143"/>
          <a:ext cx="1854691" cy="741876"/>
        </a:xfrm>
        <a:prstGeom prst="chevron">
          <a:avLst/>
        </a:prstGeom>
        <a:solidFill>
          <a:schemeClr val="accent5">
            <a:hueOff val="354520"/>
            <a:satOff val="-3982"/>
            <a:lumOff val="-85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88950">
            <a:lnSpc>
              <a:spcPct val="90000"/>
            </a:lnSpc>
            <a:spcBef>
              <a:spcPct val="0"/>
            </a:spcBef>
            <a:spcAft>
              <a:spcPct val="35000"/>
            </a:spcAft>
            <a:buNone/>
          </a:pPr>
          <a:r>
            <a:rPr lang="pt-BR" sz="1100" kern="1200" dirty="0"/>
            <a:t>Processamento do Pedido</a:t>
          </a:r>
        </a:p>
        <a:p>
          <a:pPr marL="0" lvl="0" indent="0" algn="ctr" defTabSz="488950">
            <a:lnSpc>
              <a:spcPct val="90000"/>
            </a:lnSpc>
            <a:spcBef>
              <a:spcPct val="0"/>
            </a:spcBef>
            <a:spcAft>
              <a:spcPct val="35000"/>
            </a:spcAft>
            <a:buNone/>
          </a:pPr>
          <a:r>
            <a:rPr lang="pt-BR" sz="1600" b="1" kern="1200" dirty="0"/>
            <a:t>FASE 02</a:t>
          </a:r>
        </a:p>
      </dsp:txBody>
      <dsp:txXfrm>
        <a:off x="2040160" y="235143"/>
        <a:ext cx="1112815" cy="741876"/>
      </dsp:txXfrm>
    </dsp:sp>
    <dsp:sp modelId="{735B9424-83C8-4BA3-B169-486C72F21F76}">
      <dsp:nvSpPr>
        <dsp:cNvPr id="0" name=""/>
        <dsp:cNvSpPr/>
      </dsp:nvSpPr>
      <dsp:spPr>
        <a:xfrm>
          <a:off x="3338445" y="235143"/>
          <a:ext cx="1854691" cy="741876"/>
        </a:xfrm>
        <a:prstGeom prst="chevron">
          <a:avLst/>
        </a:prstGeom>
        <a:solidFill>
          <a:schemeClr val="accent5">
            <a:hueOff val="709040"/>
            <a:satOff val="-7964"/>
            <a:lumOff val="-169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88950">
            <a:lnSpc>
              <a:spcPct val="90000"/>
            </a:lnSpc>
            <a:spcBef>
              <a:spcPct val="0"/>
            </a:spcBef>
            <a:spcAft>
              <a:spcPct val="35000"/>
            </a:spcAft>
            <a:buNone/>
          </a:pPr>
          <a:r>
            <a:rPr lang="pt-BR" sz="1100" kern="1200" dirty="0"/>
            <a:t>Projeto de Regularização Fundiária</a:t>
          </a:r>
        </a:p>
        <a:p>
          <a:pPr marL="0" lvl="0" indent="0" algn="ctr" defTabSz="488950">
            <a:lnSpc>
              <a:spcPct val="90000"/>
            </a:lnSpc>
            <a:spcBef>
              <a:spcPct val="0"/>
            </a:spcBef>
            <a:spcAft>
              <a:spcPct val="35000"/>
            </a:spcAft>
            <a:buNone/>
          </a:pPr>
          <a:r>
            <a:rPr lang="pt-BR" sz="1600" b="1" kern="1200" dirty="0"/>
            <a:t>FASE 03</a:t>
          </a:r>
        </a:p>
      </dsp:txBody>
      <dsp:txXfrm>
        <a:off x="3709383" y="235143"/>
        <a:ext cx="1112815" cy="741876"/>
      </dsp:txXfrm>
    </dsp:sp>
    <dsp:sp modelId="{0F956FE6-07F9-4CE7-A2BE-61930F75801D}">
      <dsp:nvSpPr>
        <dsp:cNvPr id="0" name=""/>
        <dsp:cNvSpPr/>
      </dsp:nvSpPr>
      <dsp:spPr>
        <a:xfrm>
          <a:off x="5033426" y="235143"/>
          <a:ext cx="1854691" cy="741876"/>
        </a:xfrm>
        <a:prstGeom prst="chevron">
          <a:avLst/>
        </a:prstGeom>
        <a:solidFill>
          <a:schemeClr val="accent5">
            <a:hueOff val="1063560"/>
            <a:satOff val="-11946"/>
            <a:lumOff val="-254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88950">
            <a:lnSpc>
              <a:spcPct val="90000"/>
            </a:lnSpc>
            <a:spcBef>
              <a:spcPct val="0"/>
            </a:spcBef>
            <a:spcAft>
              <a:spcPct val="35000"/>
            </a:spcAft>
            <a:buNone/>
          </a:pPr>
          <a:r>
            <a:rPr lang="pt-BR" sz="1100" kern="1200" dirty="0"/>
            <a:t>Saneamento</a:t>
          </a:r>
        </a:p>
        <a:p>
          <a:pPr marL="0" lvl="0" indent="0" algn="ctr" defTabSz="488950">
            <a:lnSpc>
              <a:spcPct val="90000"/>
            </a:lnSpc>
            <a:spcBef>
              <a:spcPct val="0"/>
            </a:spcBef>
            <a:spcAft>
              <a:spcPct val="35000"/>
            </a:spcAft>
            <a:buNone/>
          </a:pPr>
          <a:r>
            <a:rPr lang="pt-BR" sz="1600" b="1" kern="1200" dirty="0"/>
            <a:t>FASE 04</a:t>
          </a:r>
        </a:p>
      </dsp:txBody>
      <dsp:txXfrm>
        <a:off x="5404364" y="235143"/>
        <a:ext cx="1112815" cy="741876"/>
      </dsp:txXfrm>
    </dsp:sp>
    <dsp:sp modelId="{C462AFD3-782B-475E-810A-00AB7B474E9A}">
      <dsp:nvSpPr>
        <dsp:cNvPr id="0" name=""/>
        <dsp:cNvSpPr/>
      </dsp:nvSpPr>
      <dsp:spPr>
        <a:xfrm>
          <a:off x="6676890" y="235143"/>
          <a:ext cx="1854691" cy="741876"/>
        </a:xfrm>
        <a:prstGeom prst="chevron">
          <a:avLst/>
        </a:prstGeom>
        <a:solidFill>
          <a:schemeClr val="accent5">
            <a:hueOff val="1418080"/>
            <a:satOff val="-15927"/>
            <a:lumOff val="-339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88950">
            <a:lnSpc>
              <a:spcPct val="90000"/>
            </a:lnSpc>
            <a:spcBef>
              <a:spcPct val="0"/>
            </a:spcBef>
            <a:spcAft>
              <a:spcPct val="35000"/>
            </a:spcAft>
            <a:buNone/>
          </a:pPr>
          <a:r>
            <a:rPr lang="pt-BR" sz="1100" kern="1200" dirty="0"/>
            <a:t>Decisão  Autoridade Competente</a:t>
          </a:r>
        </a:p>
        <a:p>
          <a:pPr marL="0" lvl="0" indent="0" algn="ctr" defTabSz="488950">
            <a:lnSpc>
              <a:spcPct val="90000"/>
            </a:lnSpc>
            <a:spcBef>
              <a:spcPct val="0"/>
            </a:spcBef>
            <a:spcAft>
              <a:spcPct val="35000"/>
            </a:spcAft>
            <a:buNone/>
          </a:pPr>
          <a:r>
            <a:rPr lang="pt-BR" sz="1600" b="1" kern="1200" dirty="0"/>
            <a:t>FASE 05</a:t>
          </a:r>
        </a:p>
      </dsp:txBody>
      <dsp:txXfrm>
        <a:off x="7047828" y="235143"/>
        <a:ext cx="1112815" cy="741876"/>
      </dsp:txXfrm>
    </dsp:sp>
    <dsp:sp modelId="{32F6C3A4-2448-4ECF-B05E-DF35CABDF1D3}">
      <dsp:nvSpPr>
        <dsp:cNvPr id="0" name=""/>
        <dsp:cNvSpPr/>
      </dsp:nvSpPr>
      <dsp:spPr>
        <a:xfrm>
          <a:off x="8346113" y="235143"/>
          <a:ext cx="1854691" cy="741876"/>
        </a:xfrm>
        <a:prstGeom prst="chevron">
          <a:avLst/>
        </a:prstGeom>
        <a:solidFill>
          <a:schemeClr val="accent5">
            <a:hueOff val="1772600"/>
            <a:satOff val="-19909"/>
            <a:lumOff val="-424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88950">
            <a:lnSpc>
              <a:spcPct val="90000"/>
            </a:lnSpc>
            <a:spcBef>
              <a:spcPct val="0"/>
            </a:spcBef>
            <a:spcAft>
              <a:spcPct val="35000"/>
            </a:spcAft>
            <a:buNone/>
          </a:pPr>
          <a:r>
            <a:rPr lang="pt-BR" sz="1100" kern="1200" dirty="0"/>
            <a:t>C.R.F</a:t>
          </a:r>
          <a:r>
            <a:rPr lang="pt-BR" sz="2000" kern="1200" dirty="0"/>
            <a:t> </a:t>
          </a:r>
        </a:p>
        <a:p>
          <a:pPr marL="0" lvl="0" indent="0" algn="ctr" defTabSz="488950">
            <a:lnSpc>
              <a:spcPct val="90000"/>
            </a:lnSpc>
            <a:spcBef>
              <a:spcPct val="0"/>
            </a:spcBef>
            <a:spcAft>
              <a:spcPct val="35000"/>
            </a:spcAft>
            <a:buNone/>
          </a:pPr>
          <a:r>
            <a:rPr lang="pt-BR" sz="1600" b="1" kern="1200" dirty="0"/>
            <a:t>FASE 06</a:t>
          </a:r>
        </a:p>
      </dsp:txBody>
      <dsp:txXfrm>
        <a:off x="8717051" y="235143"/>
        <a:ext cx="1112815" cy="741876"/>
      </dsp:txXfrm>
    </dsp:sp>
    <dsp:sp modelId="{299F862A-2C46-4627-963F-95689659F6BF}">
      <dsp:nvSpPr>
        <dsp:cNvPr id="0" name=""/>
        <dsp:cNvSpPr/>
      </dsp:nvSpPr>
      <dsp:spPr>
        <a:xfrm>
          <a:off x="10015336" y="235143"/>
          <a:ext cx="1854691" cy="741876"/>
        </a:xfrm>
        <a:prstGeom prst="chevron">
          <a:avLst/>
        </a:prstGeom>
        <a:solidFill>
          <a:schemeClr val="accent5">
            <a:hueOff val="2127120"/>
            <a:satOff val="-23891"/>
            <a:lumOff val="-5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88950">
            <a:lnSpc>
              <a:spcPct val="90000"/>
            </a:lnSpc>
            <a:spcBef>
              <a:spcPct val="0"/>
            </a:spcBef>
            <a:spcAft>
              <a:spcPct val="35000"/>
            </a:spcAft>
            <a:buNone/>
          </a:pPr>
          <a:r>
            <a:rPr lang="pt-BR" sz="1100" kern="1200" dirty="0"/>
            <a:t>Registro</a:t>
          </a:r>
        </a:p>
        <a:p>
          <a:pPr marL="0" lvl="0" indent="0" algn="ctr" defTabSz="488950">
            <a:lnSpc>
              <a:spcPct val="90000"/>
            </a:lnSpc>
            <a:spcBef>
              <a:spcPct val="0"/>
            </a:spcBef>
            <a:spcAft>
              <a:spcPct val="35000"/>
            </a:spcAft>
            <a:buNone/>
          </a:pPr>
          <a:r>
            <a:rPr lang="pt-BR" sz="1600" b="1" kern="1200" dirty="0"/>
            <a:t>FASE 07 </a:t>
          </a:r>
        </a:p>
      </dsp:txBody>
      <dsp:txXfrm>
        <a:off x="10386274" y="235143"/>
        <a:ext cx="1112815" cy="741876"/>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pt-BR"/>
              <a:t>Clique para editar o título Mestre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30402606-6EFA-4067-9256-995CF12647CE}" type="datetimeFigureOut">
              <a:rPr lang="pt-BR" smtClean="0"/>
              <a:t>12/04/2018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3A12F8DE-5921-48BA-8F7C-CF003FA580C4}" type="slidenum">
              <a:rPr lang="pt-BR" smtClean="0"/>
              <a:t>‹nº›</a:t>
            </a:fld>
            <a:endParaRPr lang="pt-B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3402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30402606-6EFA-4067-9256-995CF12647CE}" type="datetimeFigureOut">
              <a:rPr lang="pt-BR" smtClean="0"/>
              <a:t>12/04/2018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3A12F8DE-5921-48BA-8F7C-CF003FA580C4}" type="slidenum">
              <a:rPr lang="pt-BR" smtClean="0"/>
              <a:t>‹nº›</a:t>
            </a:fld>
            <a:endParaRPr lang="pt-BR"/>
          </a:p>
        </p:txBody>
      </p:sp>
    </p:spTree>
    <p:extLst>
      <p:ext uri="{BB962C8B-B14F-4D97-AF65-F5344CB8AC3E}">
        <p14:creationId xmlns:p14="http://schemas.microsoft.com/office/powerpoint/2010/main" val="2483320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exto e Título Vertical">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30402606-6EFA-4067-9256-995CF12647CE}" type="datetimeFigureOut">
              <a:rPr lang="pt-BR" smtClean="0"/>
              <a:t>12/04/2018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3A12F8DE-5921-48BA-8F7C-CF003FA580C4}" type="slidenum">
              <a:rPr lang="pt-BR" smtClean="0"/>
              <a:t>‹nº›</a:t>
            </a:fld>
            <a:endParaRPr lang="pt-BR"/>
          </a:p>
        </p:txBody>
      </p:sp>
    </p:spTree>
    <p:extLst>
      <p:ext uri="{BB962C8B-B14F-4D97-AF65-F5344CB8AC3E}">
        <p14:creationId xmlns:p14="http://schemas.microsoft.com/office/powerpoint/2010/main" val="840311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30402606-6EFA-4067-9256-995CF12647CE}" type="datetimeFigureOut">
              <a:rPr lang="pt-BR" smtClean="0"/>
              <a:t>12/04/2018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3A12F8DE-5921-48BA-8F7C-CF003FA580C4}" type="slidenum">
              <a:rPr lang="pt-BR" smtClean="0"/>
              <a:t>‹nº›</a:t>
            </a:fld>
            <a:endParaRPr lang="pt-BR"/>
          </a:p>
        </p:txBody>
      </p:sp>
    </p:spTree>
    <p:extLst>
      <p:ext uri="{BB962C8B-B14F-4D97-AF65-F5344CB8AC3E}">
        <p14:creationId xmlns:p14="http://schemas.microsoft.com/office/powerpoint/2010/main" val="1513212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pt-BR"/>
              <a:t>Clique para editar o título Mestre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30402606-6EFA-4067-9256-995CF12647CE}" type="datetimeFigureOut">
              <a:rPr lang="pt-BR" smtClean="0"/>
              <a:t>12/04/2018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3A12F8DE-5921-48BA-8F7C-CF003FA580C4}" type="slidenum">
              <a:rPr lang="pt-BR" smtClean="0"/>
              <a:t>‹nº›</a:t>
            </a:fld>
            <a:endParaRPr lang="pt-B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7106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pt-BR"/>
              <a:t>Clique para editar o título Mestre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30402606-6EFA-4067-9256-995CF12647CE}" type="datetimeFigureOut">
              <a:rPr lang="pt-BR" smtClean="0"/>
              <a:t>12/04/2018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3A12F8DE-5921-48BA-8F7C-CF003FA580C4}" type="slidenum">
              <a:rPr lang="pt-BR" smtClean="0"/>
              <a:t>‹nº›</a:t>
            </a:fld>
            <a:endParaRPr lang="pt-BR"/>
          </a:p>
        </p:txBody>
      </p:sp>
    </p:spTree>
    <p:extLst>
      <p:ext uri="{BB962C8B-B14F-4D97-AF65-F5344CB8AC3E}">
        <p14:creationId xmlns:p14="http://schemas.microsoft.com/office/powerpoint/2010/main" val="3875523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Content Placeholder 3"/>
          <p:cNvSpPr>
            <a:spLocks noGrp="1"/>
          </p:cNvSpPr>
          <p:nvPr>
            <p:ph sz="half" idx="2"/>
          </p:nvPr>
        </p:nvSpPr>
        <p:spPr>
          <a:xfrm>
            <a:off x="1097280" y="2582334"/>
            <a:ext cx="4937760" cy="3378200"/>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Content Placeholder 5"/>
          <p:cNvSpPr>
            <a:spLocks noGrp="1"/>
          </p:cNvSpPr>
          <p:nvPr>
            <p:ph sz="quarter" idx="4"/>
          </p:nvPr>
        </p:nvSpPr>
        <p:spPr>
          <a:xfrm>
            <a:off x="6217920" y="2582334"/>
            <a:ext cx="4937760" cy="3378200"/>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30402606-6EFA-4067-9256-995CF12647CE}" type="datetimeFigureOut">
              <a:rPr lang="pt-BR" smtClean="0"/>
              <a:t>12/04/2018</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3A12F8DE-5921-48BA-8F7C-CF003FA580C4}" type="slidenum">
              <a:rPr lang="pt-BR" smtClean="0"/>
              <a:t>‹nº›</a:t>
            </a:fld>
            <a:endParaRPr lang="pt-BR"/>
          </a:p>
        </p:txBody>
      </p:sp>
    </p:spTree>
    <p:extLst>
      <p:ext uri="{BB962C8B-B14F-4D97-AF65-F5344CB8AC3E}">
        <p14:creationId xmlns:p14="http://schemas.microsoft.com/office/powerpoint/2010/main" val="3549116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30402606-6EFA-4067-9256-995CF12647CE}" type="datetimeFigureOut">
              <a:rPr lang="pt-BR" smtClean="0"/>
              <a:t>12/04/2018</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3A12F8DE-5921-48BA-8F7C-CF003FA580C4}" type="slidenum">
              <a:rPr lang="pt-BR" smtClean="0"/>
              <a:t>‹nº›</a:t>
            </a:fld>
            <a:endParaRPr lang="pt-BR"/>
          </a:p>
        </p:txBody>
      </p:sp>
    </p:spTree>
    <p:extLst>
      <p:ext uri="{BB962C8B-B14F-4D97-AF65-F5344CB8AC3E}">
        <p14:creationId xmlns:p14="http://schemas.microsoft.com/office/powerpoint/2010/main" val="3450703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0402606-6EFA-4067-9256-995CF12647CE}" type="datetimeFigureOut">
              <a:rPr lang="pt-BR" smtClean="0"/>
              <a:t>12/04/2018</a:t>
            </a:fld>
            <a:endParaRPr lang="pt-B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pt-BR"/>
          </a:p>
        </p:txBody>
      </p:sp>
      <p:sp>
        <p:nvSpPr>
          <p:cNvPr id="9" name="Slide Number Placeholder 8"/>
          <p:cNvSpPr>
            <a:spLocks noGrp="1"/>
          </p:cNvSpPr>
          <p:nvPr>
            <p:ph type="sldNum" sz="quarter" idx="12"/>
          </p:nvPr>
        </p:nvSpPr>
        <p:spPr/>
        <p:txBody>
          <a:bodyPr/>
          <a:lstStyle/>
          <a:p>
            <a:fld id="{3A12F8DE-5921-48BA-8F7C-CF003FA580C4}" type="slidenum">
              <a:rPr lang="pt-BR" smtClean="0"/>
              <a:t>‹nº›</a:t>
            </a:fld>
            <a:endParaRPr lang="pt-BR"/>
          </a:p>
        </p:txBody>
      </p:sp>
    </p:spTree>
    <p:extLst>
      <p:ext uri="{BB962C8B-B14F-4D97-AF65-F5344CB8AC3E}">
        <p14:creationId xmlns:p14="http://schemas.microsoft.com/office/powerpoint/2010/main" val="448621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pt-BR"/>
              <a:t>Clique para editar o título Mestre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0402606-6EFA-4067-9256-995CF12647CE}" type="datetimeFigureOut">
              <a:rPr lang="pt-BR" smtClean="0"/>
              <a:t>12/04/2018</a:t>
            </a:fld>
            <a:endParaRPr lang="pt-B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pt-B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12F8DE-5921-48BA-8F7C-CF003FA580C4}" type="slidenum">
              <a:rPr lang="pt-BR" smtClean="0"/>
              <a:t>‹nº›</a:t>
            </a:fld>
            <a:endParaRPr lang="pt-BR"/>
          </a:p>
        </p:txBody>
      </p:sp>
    </p:spTree>
    <p:extLst>
      <p:ext uri="{BB962C8B-B14F-4D97-AF65-F5344CB8AC3E}">
        <p14:creationId xmlns:p14="http://schemas.microsoft.com/office/powerpoint/2010/main" val="1134997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5" name="Date Placeholder 4"/>
          <p:cNvSpPr>
            <a:spLocks noGrp="1"/>
          </p:cNvSpPr>
          <p:nvPr>
            <p:ph type="dt" sz="half" idx="10"/>
          </p:nvPr>
        </p:nvSpPr>
        <p:spPr/>
        <p:txBody>
          <a:bodyPr/>
          <a:lstStyle/>
          <a:p>
            <a:fld id="{30402606-6EFA-4067-9256-995CF12647CE}" type="datetimeFigureOut">
              <a:rPr lang="pt-BR" smtClean="0"/>
              <a:t>12/04/2018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3A12F8DE-5921-48BA-8F7C-CF003FA580C4}" type="slidenum">
              <a:rPr lang="pt-BR" smtClean="0"/>
              <a:t>‹nº›</a:t>
            </a:fld>
            <a:endParaRPr lang="pt-BR"/>
          </a:p>
        </p:txBody>
      </p:sp>
    </p:spTree>
    <p:extLst>
      <p:ext uri="{BB962C8B-B14F-4D97-AF65-F5344CB8AC3E}">
        <p14:creationId xmlns:p14="http://schemas.microsoft.com/office/powerpoint/2010/main" val="2114001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pt-BR"/>
              <a:t>Clique para editar o título Mestre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0402606-6EFA-4067-9256-995CF12647CE}" type="datetimeFigureOut">
              <a:rPr lang="pt-BR" smtClean="0"/>
              <a:t>12/04/2018</a:t>
            </a:fld>
            <a:endParaRPr lang="pt-B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pt-B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A12F8DE-5921-48BA-8F7C-CF003FA580C4}" type="slidenum">
              <a:rPr lang="pt-BR" smtClean="0"/>
              <a:t>‹nº›</a:t>
            </a:fld>
            <a:endParaRPr lang="pt-B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561208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5.jpeg"/></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 name="Rectangle 136">
            <a:extLst>
              <a:ext uri="{FF2B5EF4-FFF2-40B4-BE49-F238E27FC236}">
                <a16:creationId xmlns:a16="http://schemas.microsoft.com/office/drawing/2014/main" id="{600B5AE2-C5CC-499C-8F2D-249888BE22C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9" name="Rectangle 138">
            <a:extLst>
              <a:ext uri="{FF2B5EF4-FFF2-40B4-BE49-F238E27FC236}">
                <a16:creationId xmlns:a16="http://schemas.microsoft.com/office/drawing/2014/main" id="{BA7A3698-B350-40E5-8475-9BCC41A089F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1" name="Straight Connector 140">
            <a:extLst>
              <a:ext uri="{FF2B5EF4-FFF2-40B4-BE49-F238E27FC236}">
                <a16:creationId xmlns:a16="http://schemas.microsoft.com/office/drawing/2014/main" id="{0AC655C7-EC94-4BE6-84C8-2F9EFBBB2789}"/>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43" name="Rectangle 142">
            <a:extLst>
              <a:ext uri="{FF2B5EF4-FFF2-40B4-BE49-F238E27FC236}">
                <a16:creationId xmlns:a16="http://schemas.microsoft.com/office/drawing/2014/main" id="{990D0034-F768-41E7-85D4-F38C4DE8577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pic>
        <p:nvPicPr>
          <p:cNvPr id="1028" name="Picture 4" descr="Resultado de imagem para morro dois irmÃ£o montes claros">
            <a:extLst>
              <a:ext uri="{FF2B5EF4-FFF2-40B4-BE49-F238E27FC236}">
                <a16:creationId xmlns:a16="http://schemas.microsoft.com/office/drawing/2014/main" id="{D705657D-4A21-4EBD-A944-0E6483C9B7A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8444" b="1"/>
          <a:stretch/>
        </p:blipFill>
        <p:spPr bwMode="auto">
          <a:xfrm>
            <a:off x="4075043" y="10"/>
            <a:ext cx="8111272" cy="6857990"/>
          </a:xfrm>
          <a:prstGeom prst="rect">
            <a:avLst/>
          </a:prstGeom>
          <a:noFill/>
          <a:extLst>
            <a:ext uri="{909E8E84-426E-40DD-AFC4-6F175D3DCCD1}">
              <a14:hiddenFill xmlns:a14="http://schemas.microsoft.com/office/drawing/2010/main">
                <a:solidFill>
                  <a:srgbClr val="FFFFFF"/>
                </a:solidFill>
              </a14:hiddenFill>
            </a:ext>
          </a:extLst>
        </p:spPr>
      </p:pic>
      <p:cxnSp>
        <p:nvCxnSpPr>
          <p:cNvPr id="145" name="Straight Connector 144">
            <a:extLst>
              <a:ext uri="{FF2B5EF4-FFF2-40B4-BE49-F238E27FC236}">
                <a16:creationId xmlns:a16="http://schemas.microsoft.com/office/drawing/2014/main" id="{5A0A5CF6-407C-4691-8122-49DF69D0020D}"/>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0927" y="2633962"/>
            <a:ext cx="274320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1026" name="Picture 2" descr="Cori-MG">
            <a:extLst>
              <a:ext uri="{FF2B5EF4-FFF2-40B4-BE49-F238E27FC236}">
                <a16:creationId xmlns:a16="http://schemas.microsoft.com/office/drawing/2014/main" id="{3CC0AE5A-39F9-42BE-AE74-7DEE548062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A9258D90-F2DB-4AB9-8E3E-CD183838FAE3}"/>
              </a:ext>
            </a:extLst>
          </p:cNvPr>
          <p:cNvSpPr>
            <a:spLocks noGrp="1"/>
          </p:cNvSpPr>
          <p:nvPr>
            <p:ph type="ctrTitle"/>
          </p:nvPr>
        </p:nvSpPr>
        <p:spPr>
          <a:xfrm>
            <a:off x="167709" y="516835"/>
            <a:ext cx="3409505" cy="2408017"/>
          </a:xfrm>
        </p:spPr>
        <p:txBody>
          <a:bodyPr vert="horz" lIns="91440" tIns="45720" rIns="91440" bIns="45720" rtlCol="0" anchor="b">
            <a:normAutofit fontScale="90000"/>
          </a:bodyPr>
          <a:lstStyle/>
          <a:p>
            <a:pPr fontAlgn="base"/>
            <a:br>
              <a:rPr lang="en-US" sz="2500" kern="1200" spc="-50" baseline="0" dirty="0">
                <a:solidFill>
                  <a:schemeClr val="tx1">
                    <a:lumMod val="75000"/>
                    <a:lumOff val="25000"/>
                  </a:schemeClr>
                </a:solidFill>
                <a:latin typeface="+mj-lt"/>
                <a:ea typeface="+mj-ea"/>
                <a:cs typeface="+mj-cs"/>
              </a:rPr>
            </a:br>
            <a:br>
              <a:rPr lang="en-US" sz="2500" kern="1200" spc="-50" baseline="0" dirty="0">
                <a:solidFill>
                  <a:schemeClr val="tx1">
                    <a:lumMod val="75000"/>
                    <a:lumOff val="25000"/>
                  </a:schemeClr>
                </a:solidFill>
                <a:latin typeface="+mj-lt"/>
                <a:ea typeface="+mj-ea"/>
                <a:cs typeface="+mj-cs"/>
              </a:rPr>
            </a:br>
            <a:r>
              <a:rPr lang="en-US" sz="3600" b="1" i="1" kern="1200" spc="-50" baseline="0" dirty="0">
                <a:solidFill>
                  <a:schemeClr val="tx1">
                    <a:lumMod val="75000"/>
                    <a:lumOff val="25000"/>
                  </a:schemeClr>
                </a:solidFill>
                <a:latin typeface="+mj-lt"/>
                <a:ea typeface="+mj-ea"/>
                <a:cs typeface="+mj-cs"/>
              </a:rPr>
              <a:t>Workshop</a:t>
            </a:r>
            <a:r>
              <a:rPr lang="en-US" sz="3600" b="1" kern="1200" spc="-50" baseline="0" dirty="0">
                <a:solidFill>
                  <a:schemeClr val="tx1">
                    <a:lumMod val="75000"/>
                    <a:lumOff val="25000"/>
                  </a:schemeClr>
                </a:solidFill>
                <a:latin typeface="+mj-lt"/>
                <a:ea typeface="+mj-ea"/>
                <a:cs typeface="+mj-cs"/>
              </a:rPr>
              <a:t> </a:t>
            </a:r>
            <a:r>
              <a:rPr lang="en-US" sz="3600" b="1" kern="1200" spc="-50" baseline="0" dirty="0" err="1">
                <a:solidFill>
                  <a:schemeClr val="tx1">
                    <a:lumMod val="75000"/>
                    <a:lumOff val="25000"/>
                  </a:schemeClr>
                </a:solidFill>
                <a:latin typeface="+mj-lt"/>
                <a:ea typeface="+mj-ea"/>
                <a:cs typeface="+mj-cs"/>
              </a:rPr>
              <a:t>sobre</a:t>
            </a:r>
            <a:br>
              <a:rPr lang="en-US" sz="3600" b="1" kern="1200" spc="-50" baseline="0" dirty="0">
                <a:solidFill>
                  <a:schemeClr val="tx1">
                    <a:lumMod val="75000"/>
                    <a:lumOff val="25000"/>
                  </a:schemeClr>
                </a:solidFill>
                <a:latin typeface="+mj-lt"/>
                <a:ea typeface="+mj-ea"/>
                <a:cs typeface="+mj-cs"/>
              </a:rPr>
            </a:br>
            <a:r>
              <a:rPr lang="en-US" sz="3600" b="1" kern="1200" spc="-50" baseline="0" dirty="0" err="1">
                <a:solidFill>
                  <a:schemeClr val="tx1">
                    <a:lumMod val="75000"/>
                    <a:lumOff val="25000"/>
                  </a:schemeClr>
                </a:solidFill>
                <a:latin typeface="+mj-lt"/>
                <a:ea typeface="+mj-ea"/>
                <a:cs typeface="+mj-cs"/>
              </a:rPr>
              <a:t>Regularização</a:t>
            </a:r>
            <a:r>
              <a:rPr lang="en-US" sz="3600" b="1" kern="1200" spc="-50" baseline="0" dirty="0">
                <a:solidFill>
                  <a:schemeClr val="tx1">
                    <a:lumMod val="75000"/>
                    <a:lumOff val="25000"/>
                  </a:schemeClr>
                </a:solidFill>
                <a:latin typeface="+mj-lt"/>
                <a:ea typeface="+mj-ea"/>
                <a:cs typeface="+mj-cs"/>
              </a:rPr>
              <a:t> </a:t>
            </a:r>
            <a:r>
              <a:rPr lang="en-US" sz="3600" b="1" kern="1200" spc="-50" baseline="0" dirty="0" err="1">
                <a:solidFill>
                  <a:schemeClr val="tx1">
                    <a:lumMod val="75000"/>
                    <a:lumOff val="25000"/>
                  </a:schemeClr>
                </a:solidFill>
                <a:latin typeface="+mj-lt"/>
                <a:ea typeface="+mj-ea"/>
                <a:cs typeface="+mj-cs"/>
              </a:rPr>
              <a:t>Fundiária</a:t>
            </a:r>
            <a:br>
              <a:rPr lang="en-US" sz="2500" b="1" kern="1200" spc="-50" baseline="0" dirty="0">
                <a:solidFill>
                  <a:schemeClr val="tx1">
                    <a:lumMod val="75000"/>
                    <a:lumOff val="25000"/>
                  </a:schemeClr>
                </a:solidFill>
                <a:latin typeface="+mj-lt"/>
                <a:ea typeface="+mj-ea"/>
                <a:cs typeface="+mj-cs"/>
              </a:rPr>
            </a:br>
            <a:endParaRPr lang="en-US" sz="2500" b="1" kern="1200" spc="-50" baseline="0" dirty="0">
              <a:solidFill>
                <a:schemeClr val="tx1">
                  <a:lumMod val="75000"/>
                  <a:lumOff val="25000"/>
                </a:schemeClr>
              </a:solidFill>
              <a:latin typeface="+mj-lt"/>
              <a:ea typeface="+mj-ea"/>
              <a:cs typeface="+mj-cs"/>
            </a:endParaRPr>
          </a:p>
        </p:txBody>
      </p:sp>
      <p:sp>
        <p:nvSpPr>
          <p:cNvPr id="6" name="CaixaDeTexto 5">
            <a:extLst>
              <a:ext uri="{FF2B5EF4-FFF2-40B4-BE49-F238E27FC236}">
                <a16:creationId xmlns:a16="http://schemas.microsoft.com/office/drawing/2014/main" id="{48D8AD0E-BEF4-4407-B547-B76DB5C0FF27}"/>
              </a:ext>
            </a:extLst>
          </p:cNvPr>
          <p:cNvSpPr txBox="1"/>
          <p:nvPr/>
        </p:nvSpPr>
        <p:spPr>
          <a:xfrm>
            <a:off x="249283" y="3358955"/>
            <a:ext cx="3084844" cy="3366047"/>
          </a:xfrm>
          <a:prstGeom prst="rect">
            <a:avLst/>
          </a:prstGeom>
        </p:spPr>
        <p:txBody>
          <a:bodyPr vert="horz" lIns="0" tIns="45720" rIns="0" bIns="45720" rtlCol="0">
            <a:normAutofit/>
          </a:bodyPr>
          <a:lstStyle/>
          <a:p>
            <a:pPr defTabSz="914400">
              <a:lnSpc>
                <a:spcPct val="90000"/>
              </a:lnSpc>
              <a:spcAft>
                <a:spcPts val="600"/>
              </a:spcAft>
              <a:buClr>
                <a:schemeClr val="accent1"/>
              </a:buClr>
              <a:buFont typeface="Calibri" panose="020F0502020204030204" pitchFamily="34" charset="0"/>
            </a:pPr>
            <a:r>
              <a:rPr lang="en-US" sz="1500" dirty="0">
                <a:solidFill>
                  <a:schemeClr val="tx1">
                    <a:lumMod val="75000"/>
                    <a:lumOff val="25000"/>
                  </a:schemeClr>
                </a:solidFill>
              </a:rPr>
              <a:t>Local: 11º </a:t>
            </a:r>
            <a:r>
              <a:rPr lang="en-US" sz="1500" dirty="0" err="1">
                <a:solidFill>
                  <a:schemeClr val="tx1">
                    <a:lumMod val="75000"/>
                    <a:lumOff val="25000"/>
                  </a:schemeClr>
                </a:solidFill>
              </a:rPr>
              <a:t>Subseção</a:t>
            </a:r>
            <a:r>
              <a:rPr lang="en-US" sz="1500" dirty="0">
                <a:solidFill>
                  <a:schemeClr val="tx1">
                    <a:lumMod val="75000"/>
                    <a:lumOff val="25000"/>
                  </a:schemeClr>
                </a:solidFill>
              </a:rPr>
              <a:t> da OAB/MG.</a:t>
            </a:r>
          </a:p>
          <a:p>
            <a:pPr defTabSz="914400">
              <a:lnSpc>
                <a:spcPct val="90000"/>
              </a:lnSpc>
              <a:spcAft>
                <a:spcPts val="600"/>
              </a:spcAft>
              <a:buClr>
                <a:schemeClr val="accent1"/>
              </a:buClr>
              <a:buFont typeface="Calibri" panose="020F0502020204030204" pitchFamily="34" charset="0"/>
            </a:pPr>
            <a:r>
              <a:rPr lang="en-US" sz="1500" dirty="0">
                <a:solidFill>
                  <a:schemeClr val="tx1">
                    <a:lumMod val="75000"/>
                    <a:lumOff val="25000"/>
                  </a:schemeClr>
                </a:solidFill>
              </a:rPr>
              <a:t>Montes Claros-MG</a:t>
            </a:r>
          </a:p>
          <a:p>
            <a:pPr defTabSz="914400">
              <a:lnSpc>
                <a:spcPct val="90000"/>
              </a:lnSpc>
              <a:spcAft>
                <a:spcPts val="600"/>
              </a:spcAft>
              <a:buClr>
                <a:schemeClr val="accent1"/>
              </a:buClr>
              <a:buFont typeface="Calibri" panose="020F0502020204030204" pitchFamily="34" charset="0"/>
            </a:pPr>
            <a:endParaRPr lang="en-US" sz="1500" dirty="0">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r>
              <a:rPr lang="en-US" sz="1500" dirty="0">
                <a:solidFill>
                  <a:schemeClr val="tx1">
                    <a:lumMod val="75000"/>
                    <a:lumOff val="25000"/>
                  </a:schemeClr>
                </a:solidFill>
              </a:rPr>
              <a:t>Michely Freire Fonseca Cunha</a:t>
            </a:r>
          </a:p>
          <a:p>
            <a:pPr defTabSz="914400">
              <a:lnSpc>
                <a:spcPct val="90000"/>
              </a:lnSpc>
              <a:spcAft>
                <a:spcPts val="600"/>
              </a:spcAft>
              <a:buClr>
                <a:schemeClr val="accent1"/>
              </a:buClr>
              <a:buFont typeface="Calibri" panose="020F0502020204030204" pitchFamily="34" charset="0"/>
            </a:pPr>
            <a:r>
              <a:rPr lang="en-US" sz="1500" dirty="0" err="1">
                <a:solidFill>
                  <a:schemeClr val="tx1">
                    <a:lumMod val="75000"/>
                    <a:lumOff val="25000"/>
                  </a:schemeClr>
                </a:solidFill>
              </a:rPr>
              <a:t>Oficiala</a:t>
            </a:r>
            <a:r>
              <a:rPr lang="en-US" sz="1500" dirty="0">
                <a:solidFill>
                  <a:schemeClr val="tx1">
                    <a:lumMod val="75000"/>
                    <a:lumOff val="25000"/>
                  </a:schemeClr>
                </a:solidFill>
              </a:rPr>
              <a:t> de </a:t>
            </a:r>
            <a:r>
              <a:rPr lang="en-US" sz="1500" dirty="0" err="1">
                <a:solidFill>
                  <a:schemeClr val="tx1">
                    <a:lumMod val="75000"/>
                    <a:lumOff val="25000"/>
                  </a:schemeClr>
                </a:solidFill>
              </a:rPr>
              <a:t>Registro</a:t>
            </a:r>
            <a:r>
              <a:rPr lang="en-US" sz="1500" dirty="0">
                <a:solidFill>
                  <a:schemeClr val="tx1">
                    <a:lumMod val="75000"/>
                    <a:lumOff val="25000"/>
                  </a:schemeClr>
                </a:solidFill>
              </a:rPr>
              <a:t> de </a:t>
            </a:r>
            <a:r>
              <a:rPr lang="en-US" sz="1500" dirty="0" err="1">
                <a:solidFill>
                  <a:schemeClr val="tx1">
                    <a:lumMod val="75000"/>
                    <a:lumOff val="25000"/>
                  </a:schemeClr>
                </a:solidFill>
              </a:rPr>
              <a:t>Imóveis</a:t>
            </a:r>
            <a:r>
              <a:rPr lang="en-US" sz="1500" dirty="0">
                <a:solidFill>
                  <a:schemeClr val="tx1">
                    <a:lumMod val="75000"/>
                    <a:lumOff val="25000"/>
                  </a:schemeClr>
                </a:solidFill>
              </a:rPr>
              <a:t> de </a:t>
            </a:r>
            <a:r>
              <a:rPr lang="en-US" sz="1500" dirty="0" err="1">
                <a:solidFill>
                  <a:schemeClr val="tx1">
                    <a:lumMod val="75000"/>
                    <a:lumOff val="25000"/>
                  </a:schemeClr>
                </a:solidFill>
              </a:rPr>
              <a:t>Virginópolis</a:t>
            </a:r>
            <a:r>
              <a:rPr lang="en-US" sz="1500" dirty="0">
                <a:solidFill>
                  <a:schemeClr val="tx1">
                    <a:lumMod val="75000"/>
                    <a:lumOff val="25000"/>
                  </a:schemeClr>
                </a:solidFill>
              </a:rPr>
              <a:t>-MG</a:t>
            </a:r>
          </a:p>
        </p:txBody>
      </p:sp>
    </p:spTree>
    <p:extLst>
      <p:ext uri="{BB962C8B-B14F-4D97-AF65-F5344CB8AC3E}">
        <p14:creationId xmlns:p14="http://schemas.microsoft.com/office/powerpoint/2010/main" val="250751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 name="Rectangle 85">
            <a:extLst>
              <a:ext uri="{FF2B5EF4-FFF2-40B4-BE49-F238E27FC236}">
                <a16:creationId xmlns:a16="http://schemas.microsoft.com/office/drawing/2014/main" id="{BB2B8762-61F0-4F1B-9364-D633EE9D6AF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 name="Rectangle 87">
            <a:extLst>
              <a:ext uri="{FF2B5EF4-FFF2-40B4-BE49-F238E27FC236}">
                <a16:creationId xmlns:a16="http://schemas.microsoft.com/office/drawing/2014/main" id="{E97675C8-1328-460C-9EBF-6B446B67EAD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0" name="Straight Connector 89">
            <a:extLst>
              <a:ext uri="{FF2B5EF4-FFF2-40B4-BE49-F238E27FC236}">
                <a16:creationId xmlns:a16="http://schemas.microsoft.com/office/drawing/2014/main" id="{514EE78B-AF71-4195-A01B-F1165D9233BF}"/>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92" name="Rectangle 91">
            <a:extLst>
              <a:ext uri="{FF2B5EF4-FFF2-40B4-BE49-F238E27FC236}">
                <a16:creationId xmlns:a16="http://schemas.microsoft.com/office/drawing/2014/main" id="{C6417104-D4C1-4710-9982-2154A7F4849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07BDDC51-8BB2-42BE-8EA8-39B3E9AC1EF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6" name="Rectangle 95">
            <a:extLst>
              <a:ext uri="{FF2B5EF4-FFF2-40B4-BE49-F238E27FC236}">
                <a16:creationId xmlns:a16="http://schemas.microsoft.com/office/drawing/2014/main" id="{DA52A394-10F4-4AA5-90E4-634D1E919DB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8" name="Straight Connector 97">
            <a:extLst>
              <a:ext uri="{FF2B5EF4-FFF2-40B4-BE49-F238E27FC236}">
                <a16:creationId xmlns:a16="http://schemas.microsoft.com/office/drawing/2014/main" id="{04733B62-1719-4677-A612-CA0AC0AD7482}"/>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626F1402-2DEC-4071-84AF-350C7BF00D4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3996"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Cori-MG">
            <a:extLst>
              <a:ext uri="{FF2B5EF4-FFF2-40B4-BE49-F238E27FC236}">
                <a16:creationId xmlns:a16="http://schemas.microsoft.com/office/drawing/2014/main" id="{AF7620F8-73E2-4E29-8CED-49781D8AD2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05F22D78-93F0-4937-83EB-0A381FD06E3A}"/>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sp>
        <p:nvSpPr>
          <p:cNvPr id="49" name="Título 1">
            <a:extLst>
              <a:ext uri="{FF2B5EF4-FFF2-40B4-BE49-F238E27FC236}">
                <a16:creationId xmlns:a16="http://schemas.microsoft.com/office/drawing/2014/main" id="{890FF4F8-79A4-43A8-8895-D3F725A1FF2B}"/>
              </a:ext>
            </a:extLst>
          </p:cNvPr>
          <p:cNvSpPr>
            <a:spLocks noGrp="1"/>
          </p:cNvSpPr>
          <p:nvPr>
            <p:ph type="title"/>
          </p:nvPr>
        </p:nvSpPr>
        <p:spPr>
          <a:xfrm>
            <a:off x="1366837" y="-275462"/>
            <a:ext cx="9652334" cy="1057655"/>
          </a:xfrm>
        </p:spPr>
        <p:txBody>
          <a:bodyPr vert="horz" lIns="91440" tIns="45720" rIns="91440" bIns="45720" rtlCol="0" anchor="b">
            <a:normAutofit/>
          </a:bodyPr>
          <a:lstStyle/>
          <a:p>
            <a:r>
              <a:rPr lang="en-US" sz="2800" dirty="0">
                <a:solidFill>
                  <a:schemeClr val="tx1">
                    <a:lumMod val="85000"/>
                    <a:lumOff val="15000"/>
                  </a:schemeClr>
                </a:solidFill>
              </a:rPr>
              <a:t>FASE 02 (</a:t>
            </a:r>
            <a:r>
              <a:rPr lang="en-US" sz="2800" dirty="0" err="1">
                <a:solidFill>
                  <a:schemeClr val="tx1">
                    <a:lumMod val="85000"/>
                    <a:lumOff val="15000"/>
                  </a:schemeClr>
                </a:solidFill>
              </a:rPr>
              <a:t>Processamento</a:t>
            </a:r>
            <a:r>
              <a:rPr lang="en-US" sz="2800" dirty="0">
                <a:solidFill>
                  <a:schemeClr val="tx1">
                    <a:lumMod val="85000"/>
                    <a:lumOff val="15000"/>
                  </a:schemeClr>
                </a:solidFill>
              </a:rPr>
              <a:t>) – </a:t>
            </a:r>
            <a:r>
              <a:rPr lang="en-US" sz="2800" dirty="0" err="1">
                <a:solidFill>
                  <a:schemeClr val="tx1">
                    <a:lumMod val="85000"/>
                    <a:lumOff val="15000"/>
                  </a:schemeClr>
                </a:solidFill>
              </a:rPr>
              <a:t>Decisão</a:t>
            </a:r>
            <a:r>
              <a:rPr lang="en-US" sz="2800" dirty="0">
                <a:solidFill>
                  <a:schemeClr val="tx1">
                    <a:lumMod val="85000"/>
                    <a:lumOff val="15000"/>
                  </a:schemeClr>
                </a:solidFill>
              </a:rPr>
              <a:t> </a:t>
            </a:r>
            <a:r>
              <a:rPr lang="en-US" sz="2800" dirty="0" err="1">
                <a:solidFill>
                  <a:schemeClr val="tx1">
                    <a:lumMod val="85000"/>
                    <a:lumOff val="15000"/>
                  </a:schemeClr>
                </a:solidFill>
              </a:rPr>
              <a:t>Instauradora</a:t>
            </a:r>
            <a:r>
              <a:rPr lang="en-US" sz="2800" dirty="0">
                <a:solidFill>
                  <a:schemeClr val="tx1">
                    <a:lumMod val="85000"/>
                    <a:lumOff val="15000"/>
                  </a:schemeClr>
                </a:solidFill>
              </a:rPr>
              <a:t> da </a:t>
            </a:r>
            <a:r>
              <a:rPr lang="en-US" sz="2800" dirty="0" err="1">
                <a:solidFill>
                  <a:schemeClr val="tx1">
                    <a:lumMod val="85000"/>
                    <a:lumOff val="15000"/>
                  </a:schemeClr>
                </a:solidFill>
              </a:rPr>
              <a:t>Reurb</a:t>
            </a:r>
            <a:endParaRPr lang="en-US" sz="2800" dirty="0">
              <a:solidFill>
                <a:schemeClr val="tx1">
                  <a:lumMod val="85000"/>
                  <a:lumOff val="15000"/>
                </a:schemeClr>
              </a:solidFill>
            </a:endParaRPr>
          </a:p>
        </p:txBody>
      </p:sp>
      <p:pic>
        <p:nvPicPr>
          <p:cNvPr id="6" name="Imagem 5">
            <a:extLst>
              <a:ext uri="{FF2B5EF4-FFF2-40B4-BE49-F238E27FC236}">
                <a16:creationId xmlns:a16="http://schemas.microsoft.com/office/drawing/2014/main" id="{20F9C56A-AA75-49E3-9839-C088069FA5A6}"/>
              </a:ext>
            </a:extLst>
          </p:cNvPr>
          <p:cNvPicPr>
            <a:picLocks noChangeAspect="1"/>
          </p:cNvPicPr>
          <p:nvPr/>
        </p:nvPicPr>
        <p:blipFill>
          <a:blip r:embed="rId4"/>
          <a:stretch>
            <a:fillRect/>
          </a:stretch>
        </p:blipFill>
        <p:spPr>
          <a:xfrm>
            <a:off x="6246859" y="827053"/>
            <a:ext cx="5826286" cy="5173697"/>
          </a:xfrm>
          <a:prstGeom prst="rect">
            <a:avLst/>
          </a:prstGeom>
        </p:spPr>
      </p:pic>
      <p:pic>
        <p:nvPicPr>
          <p:cNvPr id="3" name="Imagem 2">
            <a:extLst>
              <a:ext uri="{FF2B5EF4-FFF2-40B4-BE49-F238E27FC236}">
                <a16:creationId xmlns:a16="http://schemas.microsoft.com/office/drawing/2014/main" id="{F0E04847-3E86-4A45-9ADD-D975BBE873E3}"/>
              </a:ext>
            </a:extLst>
          </p:cNvPr>
          <p:cNvPicPr>
            <a:picLocks noChangeAspect="1"/>
          </p:cNvPicPr>
          <p:nvPr/>
        </p:nvPicPr>
        <p:blipFill>
          <a:blip r:embed="rId5"/>
          <a:stretch>
            <a:fillRect/>
          </a:stretch>
        </p:blipFill>
        <p:spPr>
          <a:xfrm>
            <a:off x="115247" y="645801"/>
            <a:ext cx="6221560" cy="5622021"/>
          </a:xfrm>
          <a:prstGeom prst="rect">
            <a:avLst/>
          </a:prstGeom>
        </p:spPr>
      </p:pic>
    </p:spTree>
    <p:extLst>
      <p:ext uri="{BB962C8B-B14F-4D97-AF65-F5344CB8AC3E}">
        <p14:creationId xmlns:p14="http://schemas.microsoft.com/office/powerpoint/2010/main" val="1690318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 name="Rectangle 85">
            <a:extLst>
              <a:ext uri="{FF2B5EF4-FFF2-40B4-BE49-F238E27FC236}">
                <a16:creationId xmlns:a16="http://schemas.microsoft.com/office/drawing/2014/main" id="{BB2B8762-61F0-4F1B-9364-D633EE9D6AF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 name="Rectangle 87">
            <a:extLst>
              <a:ext uri="{FF2B5EF4-FFF2-40B4-BE49-F238E27FC236}">
                <a16:creationId xmlns:a16="http://schemas.microsoft.com/office/drawing/2014/main" id="{E97675C8-1328-460C-9EBF-6B446B67EAD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0" name="Straight Connector 89">
            <a:extLst>
              <a:ext uri="{FF2B5EF4-FFF2-40B4-BE49-F238E27FC236}">
                <a16:creationId xmlns:a16="http://schemas.microsoft.com/office/drawing/2014/main" id="{514EE78B-AF71-4195-A01B-F1165D9233BF}"/>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92" name="Rectangle 91">
            <a:extLst>
              <a:ext uri="{FF2B5EF4-FFF2-40B4-BE49-F238E27FC236}">
                <a16:creationId xmlns:a16="http://schemas.microsoft.com/office/drawing/2014/main" id="{C6417104-D4C1-4710-9982-2154A7F4849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07BDDC51-8BB2-42BE-8EA8-39B3E9AC1EF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6" name="Rectangle 95">
            <a:extLst>
              <a:ext uri="{FF2B5EF4-FFF2-40B4-BE49-F238E27FC236}">
                <a16:creationId xmlns:a16="http://schemas.microsoft.com/office/drawing/2014/main" id="{DA52A394-10F4-4AA5-90E4-634D1E919DB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8" name="Straight Connector 97">
            <a:extLst>
              <a:ext uri="{FF2B5EF4-FFF2-40B4-BE49-F238E27FC236}">
                <a16:creationId xmlns:a16="http://schemas.microsoft.com/office/drawing/2014/main" id="{04733B62-1719-4677-A612-CA0AC0AD7482}"/>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626F1402-2DEC-4071-84AF-350C7BF00D4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3996"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Cori-MG">
            <a:extLst>
              <a:ext uri="{FF2B5EF4-FFF2-40B4-BE49-F238E27FC236}">
                <a16:creationId xmlns:a16="http://schemas.microsoft.com/office/drawing/2014/main" id="{AF7620F8-73E2-4E29-8CED-49781D8AD2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05F22D78-93F0-4937-83EB-0A381FD06E3A}"/>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sp>
        <p:nvSpPr>
          <p:cNvPr id="49" name="Título 1">
            <a:extLst>
              <a:ext uri="{FF2B5EF4-FFF2-40B4-BE49-F238E27FC236}">
                <a16:creationId xmlns:a16="http://schemas.microsoft.com/office/drawing/2014/main" id="{890FF4F8-79A4-43A8-8895-D3F725A1FF2B}"/>
              </a:ext>
            </a:extLst>
          </p:cNvPr>
          <p:cNvSpPr>
            <a:spLocks noGrp="1"/>
          </p:cNvSpPr>
          <p:nvPr>
            <p:ph type="title"/>
          </p:nvPr>
        </p:nvSpPr>
        <p:spPr>
          <a:xfrm>
            <a:off x="1366837" y="-275462"/>
            <a:ext cx="9652334" cy="1057655"/>
          </a:xfrm>
        </p:spPr>
        <p:txBody>
          <a:bodyPr vert="horz" lIns="91440" tIns="45720" rIns="91440" bIns="45720" rtlCol="0" anchor="b">
            <a:normAutofit/>
          </a:bodyPr>
          <a:lstStyle/>
          <a:p>
            <a:r>
              <a:rPr lang="en-US" sz="2800" dirty="0">
                <a:solidFill>
                  <a:schemeClr val="tx1">
                    <a:lumMod val="85000"/>
                    <a:lumOff val="15000"/>
                  </a:schemeClr>
                </a:solidFill>
              </a:rPr>
              <a:t>FASE 02 (</a:t>
            </a:r>
            <a:r>
              <a:rPr lang="en-US" sz="2800" dirty="0" err="1">
                <a:solidFill>
                  <a:schemeClr val="tx1">
                    <a:lumMod val="85000"/>
                    <a:lumOff val="15000"/>
                  </a:schemeClr>
                </a:solidFill>
              </a:rPr>
              <a:t>Processamento</a:t>
            </a:r>
            <a:r>
              <a:rPr lang="en-US" sz="2800" dirty="0">
                <a:solidFill>
                  <a:schemeClr val="tx1">
                    <a:lumMod val="85000"/>
                    <a:lumOff val="15000"/>
                  </a:schemeClr>
                </a:solidFill>
              </a:rPr>
              <a:t>) – </a:t>
            </a:r>
            <a:r>
              <a:rPr lang="en-US" sz="2800" dirty="0" err="1">
                <a:solidFill>
                  <a:schemeClr val="tx1">
                    <a:lumMod val="85000"/>
                    <a:lumOff val="15000"/>
                  </a:schemeClr>
                </a:solidFill>
              </a:rPr>
              <a:t>Decisão</a:t>
            </a:r>
            <a:r>
              <a:rPr lang="en-US" sz="2800" dirty="0">
                <a:solidFill>
                  <a:schemeClr val="tx1">
                    <a:lumMod val="85000"/>
                    <a:lumOff val="15000"/>
                  </a:schemeClr>
                </a:solidFill>
              </a:rPr>
              <a:t> </a:t>
            </a:r>
            <a:r>
              <a:rPr lang="en-US" sz="2800" dirty="0" err="1">
                <a:solidFill>
                  <a:schemeClr val="tx1">
                    <a:lumMod val="85000"/>
                    <a:lumOff val="15000"/>
                  </a:schemeClr>
                </a:solidFill>
              </a:rPr>
              <a:t>Denegatória</a:t>
            </a:r>
            <a:r>
              <a:rPr lang="en-US" sz="2800" dirty="0">
                <a:solidFill>
                  <a:schemeClr val="tx1">
                    <a:lumMod val="85000"/>
                    <a:lumOff val="15000"/>
                  </a:schemeClr>
                </a:solidFill>
              </a:rPr>
              <a:t> da </a:t>
            </a:r>
            <a:r>
              <a:rPr lang="en-US" sz="2800" dirty="0" err="1">
                <a:solidFill>
                  <a:schemeClr val="tx1">
                    <a:lumMod val="85000"/>
                    <a:lumOff val="15000"/>
                  </a:schemeClr>
                </a:solidFill>
              </a:rPr>
              <a:t>Reurb</a:t>
            </a:r>
            <a:endParaRPr lang="en-US" sz="2800" dirty="0">
              <a:solidFill>
                <a:schemeClr val="tx1">
                  <a:lumMod val="85000"/>
                  <a:lumOff val="15000"/>
                </a:schemeClr>
              </a:solidFill>
            </a:endParaRPr>
          </a:p>
        </p:txBody>
      </p:sp>
      <p:pic>
        <p:nvPicPr>
          <p:cNvPr id="3" name="Imagem 2">
            <a:extLst>
              <a:ext uri="{FF2B5EF4-FFF2-40B4-BE49-F238E27FC236}">
                <a16:creationId xmlns:a16="http://schemas.microsoft.com/office/drawing/2014/main" id="{2BC5B9ED-9D8F-47BC-A041-9D5CBCE95129}"/>
              </a:ext>
            </a:extLst>
          </p:cNvPr>
          <p:cNvPicPr>
            <a:picLocks noChangeAspect="1"/>
          </p:cNvPicPr>
          <p:nvPr/>
        </p:nvPicPr>
        <p:blipFill>
          <a:blip r:embed="rId4"/>
          <a:stretch>
            <a:fillRect/>
          </a:stretch>
        </p:blipFill>
        <p:spPr>
          <a:xfrm>
            <a:off x="-3145" y="848676"/>
            <a:ext cx="6250003" cy="5549641"/>
          </a:xfrm>
          <a:prstGeom prst="rect">
            <a:avLst/>
          </a:prstGeom>
        </p:spPr>
      </p:pic>
      <p:pic>
        <p:nvPicPr>
          <p:cNvPr id="7" name="Imagem 6">
            <a:extLst>
              <a:ext uri="{FF2B5EF4-FFF2-40B4-BE49-F238E27FC236}">
                <a16:creationId xmlns:a16="http://schemas.microsoft.com/office/drawing/2014/main" id="{79986C9F-2ACC-437A-A72A-0D7D315A3F0D}"/>
              </a:ext>
            </a:extLst>
          </p:cNvPr>
          <p:cNvPicPr>
            <a:picLocks noChangeAspect="1"/>
          </p:cNvPicPr>
          <p:nvPr/>
        </p:nvPicPr>
        <p:blipFill>
          <a:blip r:embed="rId5"/>
          <a:stretch>
            <a:fillRect/>
          </a:stretch>
        </p:blipFill>
        <p:spPr>
          <a:xfrm>
            <a:off x="6967944" y="738986"/>
            <a:ext cx="5224055" cy="4877308"/>
          </a:xfrm>
          <a:prstGeom prst="rect">
            <a:avLst/>
          </a:prstGeom>
        </p:spPr>
      </p:pic>
    </p:spTree>
    <p:extLst>
      <p:ext uri="{BB962C8B-B14F-4D97-AF65-F5344CB8AC3E}">
        <p14:creationId xmlns:p14="http://schemas.microsoft.com/office/powerpoint/2010/main" val="41670478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 name="Rectangle 85">
            <a:extLst>
              <a:ext uri="{FF2B5EF4-FFF2-40B4-BE49-F238E27FC236}">
                <a16:creationId xmlns:a16="http://schemas.microsoft.com/office/drawing/2014/main" id="{BB2B8762-61F0-4F1B-9364-D633EE9D6AF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 name="Rectangle 87">
            <a:extLst>
              <a:ext uri="{FF2B5EF4-FFF2-40B4-BE49-F238E27FC236}">
                <a16:creationId xmlns:a16="http://schemas.microsoft.com/office/drawing/2014/main" id="{E97675C8-1328-460C-9EBF-6B446B67EAD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0" name="Straight Connector 89">
            <a:extLst>
              <a:ext uri="{FF2B5EF4-FFF2-40B4-BE49-F238E27FC236}">
                <a16:creationId xmlns:a16="http://schemas.microsoft.com/office/drawing/2014/main" id="{514EE78B-AF71-4195-A01B-F1165D9233BF}"/>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92" name="Rectangle 91">
            <a:extLst>
              <a:ext uri="{FF2B5EF4-FFF2-40B4-BE49-F238E27FC236}">
                <a16:creationId xmlns:a16="http://schemas.microsoft.com/office/drawing/2014/main" id="{C6417104-D4C1-4710-9982-2154A7F4849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07BDDC51-8BB2-42BE-8EA8-39B3E9AC1EF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6" name="Rectangle 95">
            <a:extLst>
              <a:ext uri="{FF2B5EF4-FFF2-40B4-BE49-F238E27FC236}">
                <a16:creationId xmlns:a16="http://schemas.microsoft.com/office/drawing/2014/main" id="{DA52A394-10F4-4AA5-90E4-634D1E919DB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8" name="Straight Connector 97">
            <a:extLst>
              <a:ext uri="{FF2B5EF4-FFF2-40B4-BE49-F238E27FC236}">
                <a16:creationId xmlns:a16="http://schemas.microsoft.com/office/drawing/2014/main" id="{04733B62-1719-4677-A612-CA0AC0AD7482}"/>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626F1402-2DEC-4071-84AF-350C7BF00D4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3996"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Cori-MG">
            <a:extLst>
              <a:ext uri="{FF2B5EF4-FFF2-40B4-BE49-F238E27FC236}">
                <a16:creationId xmlns:a16="http://schemas.microsoft.com/office/drawing/2014/main" id="{AF7620F8-73E2-4E29-8CED-49781D8AD2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05F22D78-93F0-4937-83EB-0A381FD06E3A}"/>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sp>
        <p:nvSpPr>
          <p:cNvPr id="49" name="Título 1">
            <a:extLst>
              <a:ext uri="{FF2B5EF4-FFF2-40B4-BE49-F238E27FC236}">
                <a16:creationId xmlns:a16="http://schemas.microsoft.com/office/drawing/2014/main" id="{890FF4F8-79A4-43A8-8895-D3F725A1FF2B}"/>
              </a:ext>
            </a:extLst>
          </p:cNvPr>
          <p:cNvSpPr>
            <a:spLocks noGrp="1"/>
          </p:cNvSpPr>
          <p:nvPr>
            <p:ph type="title"/>
          </p:nvPr>
        </p:nvSpPr>
        <p:spPr>
          <a:xfrm>
            <a:off x="1366837" y="-275462"/>
            <a:ext cx="9652334" cy="1057655"/>
          </a:xfrm>
        </p:spPr>
        <p:txBody>
          <a:bodyPr vert="horz" lIns="91440" tIns="45720" rIns="91440" bIns="45720" rtlCol="0" anchor="b">
            <a:normAutofit/>
          </a:bodyPr>
          <a:lstStyle/>
          <a:p>
            <a:r>
              <a:rPr lang="en-US" sz="2800" dirty="0">
                <a:solidFill>
                  <a:schemeClr val="tx1">
                    <a:lumMod val="85000"/>
                    <a:lumOff val="15000"/>
                  </a:schemeClr>
                </a:solidFill>
              </a:rPr>
              <a:t>FASE 02 (</a:t>
            </a:r>
            <a:r>
              <a:rPr lang="en-US" sz="2800" dirty="0" err="1">
                <a:solidFill>
                  <a:schemeClr val="tx1">
                    <a:lumMod val="85000"/>
                    <a:lumOff val="15000"/>
                  </a:schemeClr>
                </a:solidFill>
              </a:rPr>
              <a:t>Processamento</a:t>
            </a:r>
            <a:r>
              <a:rPr lang="en-US" sz="2800" dirty="0">
                <a:solidFill>
                  <a:schemeClr val="tx1">
                    <a:lumMod val="85000"/>
                    <a:lumOff val="15000"/>
                  </a:schemeClr>
                </a:solidFill>
              </a:rPr>
              <a:t>) – </a:t>
            </a:r>
            <a:r>
              <a:rPr lang="en-US" sz="2800" dirty="0" err="1">
                <a:solidFill>
                  <a:schemeClr val="tx1">
                    <a:lumMod val="85000"/>
                    <a:lumOff val="15000"/>
                  </a:schemeClr>
                </a:solidFill>
              </a:rPr>
              <a:t>Decisão</a:t>
            </a:r>
            <a:r>
              <a:rPr lang="en-US" sz="2800" dirty="0">
                <a:solidFill>
                  <a:schemeClr val="tx1">
                    <a:lumMod val="85000"/>
                    <a:lumOff val="15000"/>
                  </a:schemeClr>
                </a:solidFill>
              </a:rPr>
              <a:t> </a:t>
            </a:r>
            <a:r>
              <a:rPr lang="en-US" sz="2800" dirty="0" err="1">
                <a:solidFill>
                  <a:schemeClr val="tx1">
                    <a:lumMod val="85000"/>
                    <a:lumOff val="15000"/>
                  </a:schemeClr>
                </a:solidFill>
              </a:rPr>
              <a:t>Denegatória</a:t>
            </a:r>
            <a:r>
              <a:rPr lang="en-US" sz="2800" dirty="0">
                <a:solidFill>
                  <a:schemeClr val="tx1">
                    <a:lumMod val="85000"/>
                    <a:lumOff val="15000"/>
                  </a:schemeClr>
                </a:solidFill>
              </a:rPr>
              <a:t> da </a:t>
            </a:r>
            <a:r>
              <a:rPr lang="en-US" sz="2800" dirty="0" err="1">
                <a:solidFill>
                  <a:schemeClr val="tx1">
                    <a:lumMod val="85000"/>
                    <a:lumOff val="15000"/>
                  </a:schemeClr>
                </a:solidFill>
              </a:rPr>
              <a:t>Reurb</a:t>
            </a:r>
            <a:endParaRPr lang="en-US" sz="2800" dirty="0">
              <a:solidFill>
                <a:schemeClr val="tx1">
                  <a:lumMod val="85000"/>
                  <a:lumOff val="15000"/>
                </a:schemeClr>
              </a:solidFill>
            </a:endParaRPr>
          </a:p>
        </p:txBody>
      </p:sp>
      <p:pic>
        <p:nvPicPr>
          <p:cNvPr id="6" name="Imagem 5">
            <a:extLst>
              <a:ext uri="{FF2B5EF4-FFF2-40B4-BE49-F238E27FC236}">
                <a16:creationId xmlns:a16="http://schemas.microsoft.com/office/drawing/2014/main" id="{5D6013BE-2D74-40FC-832C-570DF5AF9719}"/>
              </a:ext>
            </a:extLst>
          </p:cNvPr>
          <p:cNvPicPr>
            <a:picLocks noChangeAspect="1"/>
          </p:cNvPicPr>
          <p:nvPr/>
        </p:nvPicPr>
        <p:blipFill>
          <a:blip r:embed="rId4"/>
          <a:stretch>
            <a:fillRect/>
          </a:stretch>
        </p:blipFill>
        <p:spPr>
          <a:xfrm>
            <a:off x="1207658" y="782193"/>
            <a:ext cx="9075311" cy="5448300"/>
          </a:xfrm>
          <a:prstGeom prst="rect">
            <a:avLst/>
          </a:prstGeom>
        </p:spPr>
      </p:pic>
      <p:sp>
        <p:nvSpPr>
          <p:cNvPr id="8" name="CaixaDeTexto 7">
            <a:extLst>
              <a:ext uri="{FF2B5EF4-FFF2-40B4-BE49-F238E27FC236}">
                <a16:creationId xmlns:a16="http://schemas.microsoft.com/office/drawing/2014/main" id="{168FF5B2-431B-4D9A-ACD5-CFD86C4D9BE4}"/>
              </a:ext>
            </a:extLst>
          </p:cNvPr>
          <p:cNvSpPr txBox="1"/>
          <p:nvPr/>
        </p:nvSpPr>
        <p:spPr>
          <a:xfrm>
            <a:off x="1304193" y="737707"/>
            <a:ext cx="604838" cy="369332"/>
          </a:xfrm>
          <a:prstGeom prst="rect">
            <a:avLst/>
          </a:prstGeom>
          <a:noFill/>
        </p:spPr>
        <p:txBody>
          <a:bodyPr wrap="square" rtlCol="0">
            <a:spAutoFit/>
          </a:bodyPr>
          <a:lstStyle/>
          <a:p>
            <a:r>
              <a:rPr lang="pt-BR" dirty="0">
                <a:solidFill>
                  <a:srgbClr val="FF0000"/>
                </a:solidFill>
              </a:rPr>
              <a:t>OU</a:t>
            </a:r>
          </a:p>
        </p:txBody>
      </p:sp>
    </p:spTree>
    <p:extLst>
      <p:ext uri="{BB962C8B-B14F-4D97-AF65-F5344CB8AC3E}">
        <p14:creationId xmlns:p14="http://schemas.microsoft.com/office/powerpoint/2010/main" val="1968841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4B0B69-21DE-4537-9FD8-028BE66DB8BC}"/>
              </a:ext>
            </a:extLst>
          </p:cNvPr>
          <p:cNvSpPr>
            <a:spLocks noGrp="1"/>
          </p:cNvSpPr>
          <p:nvPr>
            <p:ph type="title"/>
          </p:nvPr>
        </p:nvSpPr>
        <p:spPr>
          <a:xfrm>
            <a:off x="1080035" y="672502"/>
            <a:ext cx="10058400" cy="702303"/>
          </a:xfrm>
        </p:spPr>
        <p:txBody>
          <a:bodyPr>
            <a:noAutofit/>
          </a:bodyPr>
          <a:lstStyle/>
          <a:p>
            <a:r>
              <a:rPr lang="pt-BR" sz="3600" dirty="0"/>
              <a:t>FASE 01 – Requerimento do Legitimado</a:t>
            </a:r>
          </a:p>
        </p:txBody>
      </p:sp>
      <p:pic>
        <p:nvPicPr>
          <p:cNvPr id="4" name="Picture 2" descr="Cori-MG">
            <a:extLst>
              <a:ext uri="{FF2B5EF4-FFF2-40B4-BE49-F238E27FC236}">
                <a16:creationId xmlns:a16="http://schemas.microsoft.com/office/drawing/2014/main" id="{AF7620F8-73E2-4E29-8CED-49781D8AD2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05F22D78-93F0-4937-83EB-0A381FD06E3A}"/>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pic>
        <p:nvPicPr>
          <p:cNvPr id="11" name="Imagem 10">
            <a:extLst>
              <a:ext uri="{FF2B5EF4-FFF2-40B4-BE49-F238E27FC236}">
                <a16:creationId xmlns:a16="http://schemas.microsoft.com/office/drawing/2014/main" id="{7EE2773B-E75F-4C88-8E37-3EF126C368CD}"/>
              </a:ext>
            </a:extLst>
          </p:cNvPr>
          <p:cNvPicPr>
            <a:picLocks noChangeAspect="1"/>
          </p:cNvPicPr>
          <p:nvPr/>
        </p:nvPicPr>
        <p:blipFill>
          <a:blip r:embed="rId4"/>
          <a:stretch>
            <a:fillRect/>
          </a:stretch>
        </p:blipFill>
        <p:spPr>
          <a:xfrm>
            <a:off x="0" y="9524"/>
            <a:ext cx="12192000" cy="6838095"/>
          </a:xfrm>
          <a:prstGeom prst="rect">
            <a:avLst/>
          </a:prstGeom>
        </p:spPr>
      </p:pic>
      <p:sp>
        <p:nvSpPr>
          <p:cNvPr id="3" name="CaixaDeTexto 2">
            <a:extLst>
              <a:ext uri="{FF2B5EF4-FFF2-40B4-BE49-F238E27FC236}">
                <a16:creationId xmlns:a16="http://schemas.microsoft.com/office/drawing/2014/main" id="{C320B15F-7815-4303-9282-F20B27D8F140}"/>
              </a:ext>
            </a:extLst>
          </p:cNvPr>
          <p:cNvSpPr txBox="1"/>
          <p:nvPr/>
        </p:nvSpPr>
        <p:spPr>
          <a:xfrm>
            <a:off x="85725" y="228600"/>
            <a:ext cx="2514600" cy="646331"/>
          </a:xfrm>
          <a:prstGeom prst="rect">
            <a:avLst/>
          </a:prstGeom>
          <a:noFill/>
        </p:spPr>
        <p:txBody>
          <a:bodyPr wrap="square" rtlCol="0">
            <a:spAutoFit/>
          </a:bodyPr>
          <a:lstStyle/>
          <a:p>
            <a:r>
              <a:rPr lang="pt-BR" dirty="0">
                <a:solidFill>
                  <a:schemeClr val="bg1"/>
                </a:solidFill>
              </a:rPr>
              <a:t>Fase 02 - Processamento</a:t>
            </a:r>
          </a:p>
          <a:p>
            <a:r>
              <a:rPr lang="pt-BR" dirty="0">
                <a:solidFill>
                  <a:schemeClr val="bg1"/>
                </a:solidFill>
              </a:rPr>
              <a:t>NOTIFICAÇÕES E EDITAL</a:t>
            </a:r>
          </a:p>
        </p:txBody>
      </p:sp>
      <p:sp>
        <p:nvSpPr>
          <p:cNvPr id="6" name="Retângulo: Cantos Arredondados 5">
            <a:extLst>
              <a:ext uri="{FF2B5EF4-FFF2-40B4-BE49-F238E27FC236}">
                <a16:creationId xmlns:a16="http://schemas.microsoft.com/office/drawing/2014/main" id="{66C5D23E-7682-4750-91AC-4280D44A7E56}"/>
              </a:ext>
            </a:extLst>
          </p:cNvPr>
          <p:cNvSpPr/>
          <p:nvPr/>
        </p:nvSpPr>
        <p:spPr>
          <a:xfrm>
            <a:off x="5011615" y="3613638"/>
            <a:ext cx="2224454" cy="1820008"/>
          </a:xfrm>
          <a:prstGeom prst="roundRect">
            <a:avLst/>
          </a:prstGeom>
          <a:noFill/>
          <a:ln w="57150"/>
        </p:spPr>
        <p:style>
          <a:lnRef idx="2">
            <a:schemeClr val="dk1"/>
          </a:lnRef>
          <a:fillRef idx="1">
            <a:schemeClr val="lt1"/>
          </a:fillRef>
          <a:effectRef idx="0">
            <a:schemeClr val="dk1"/>
          </a:effectRef>
          <a:fontRef idx="minor">
            <a:schemeClr val="dk1"/>
          </a:fontRef>
        </p:style>
        <p:txBody>
          <a:bodyPr rtlCol="0" anchor="ctr"/>
          <a:lstStyle/>
          <a:p>
            <a:pPr algn="ctr"/>
            <a:endParaRPr lang="pt-BR"/>
          </a:p>
        </p:txBody>
      </p:sp>
      <p:sp>
        <p:nvSpPr>
          <p:cNvPr id="7" name="CaixaDeTexto 6">
            <a:extLst>
              <a:ext uri="{FF2B5EF4-FFF2-40B4-BE49-F238E27FC236}">
                <a16:creationId xmlns:a16="http://schemas.microsoft.com/office/drawing/2014/main" id="{8C0BC105-94DC-4C08-8CB0-E4BA3592AF1A}"/>
              </a:ext>
            </a:extLst>
          </p:cNvPr>
          <p:cNvSpPr txBox="1"/>
          <p:nvPr/>
        </p:nvSpPr>
        <p:spPr>
          <a:xfrm>
            <a:off x="5222631" y="3886200"/>
            <a:ext cx="1934307" cy="646331"/>
          </a:xfrm>
          <a:prstGeom prst="rect">
            <a:avLst/>
          </a:prstGeom>
          <a:noFill/>
        </p:spPr>
        <p:txBody>
          <a:bodyPr wrap="square" rtlCol="0">
            <a:spAutoFit/>
          </a:bodyPr>
          <a:lstStyle/>
          <a:p>
            <a:r>
              <a:rPr lang="pt-BR" b="1" dirty="0">
                <a:solidFill>
                  <a:schemeClr val="bg1"/>
                </a:solidFill>
              </a:rPr>
              <a:t>Origem Não Localizada</a:t>
            </a:r>
          </a:p>
        </p:txBody>
      </p:sp>
    </p:spTree>
    <p:extLst>
      <p:ext uri="{BB962C8B-B14F-4D97-AF65-F5344CB8AC3E}">
        <p14:creationId xmlns:p14="http://schemas.microsoft.com/office/powerpoint/2010/main" val="274776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BB2B8762-61F0-4F1B-9364-D633EE9D6AF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 name="Rectangle 55">
            <a:extLst>
              <a:ext uri="{FF2B5EF4-FFF2-40B4-BE49-F238E27FC236}">
                <a16:creationId xmlns:a16="http://schemas.microsoft.com/office/drawing/2014/main" id="{E97675C8-1328-460C-9EBF-6B446B67EAD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58" name="Straight Connector 57">
            <a:extLst>
              <a:ext uri="{FF2B5EF4-FFF2-40B4-BE49-F238E27FC236}">
                <a16:creationId xmlns:a16="http://schemas.microsoft.com/office/drawing/2014/main" id="{514EE78B-AF71-4195-A01B-F1165D9233BF}"/>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60" name="Rectangle 59">
            <a:extLst>
              <a:ext uri="{FF2B5EF4-FFF2-40B4-BE49-F238E27FC236}">
                <a16:creationId xmlns:a16="http://schemas.microsoft.com/office/drawing/2014/main" id="{01C6F51C-53CC-4D4B-98DA-C143852FCF7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662"/>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2336503F-9C9C-424B-B606-FD55CB6EC94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a:extLst>
              <a:ext uri="{FF2B5EF4-FFF2-40B4-BE49-F238E27FC236}">
                <a16:creationId xmlns:a16="http://schemas.microsoft.com/office/drawing/2014/main" id="{1702822D-7587-488C-BCDE-6366C82D9F4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6" name="Straight Connector 65">
            <a:extLst>
              <a:ext uri="{FF2B5EF4-FFF2-40B4-BE49-F238E27FC236}">
                <a16:creationId xmlns:a16="http://schemas.microsoft.com/office/drawing/2014/main" id="{613AFA59-28DC-4A81-8ADB-6EE5C6322202}"/>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16799" y="4343400"/>
            <a:ext cx="329184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pic>
        <p:nvPicPr>
          <p:cNvPr id="2" name="Imagem 1">
            <a:extLst>
              <a:ext uri="{FF2B5EF4-FFF2-40B4-BE49-F238E27FC236}">
                <a16:creationId xmlns:a16="http://schemas.microsoft.com/office/drawing/2014/main" id="{B85AB54A-B40C-4561-9A2D-DE26975BE118}"/>
              </a:ext>
            </a:extLst>
          </p:cNvPr>
          <p:cNvPicPr>
            <a:picLocks noChangeAspect="1"/>
          </p:cNvPicPr>
          <p:nvPr/>
        </p:nvPicPr>
        <p:blipFill>
          <a:blip r:embed="rId2"/>
          <a:stretch>
            <a:fillRect/>
          </a:stretch>
        </p:blipFill>
        <p:spPr>
          <a:xfrm>
            <a:off x="1" y="1162781"/>
            <a:ext cx="5618284" cy="5684040"/>
          </a:xfrm>
          <a:prstGeom prst="rect">
            <a:avLst/>
          </a:prstGeom>
        </p:spPr>
      </p:pic>
      <p:pic>
        <p:nvPicPr>
          <p:cNvPr id="3" name="Imagem 2">
            <a:extLst>
              <a:ext uri="{FF2B5EF4-FFF2-40B4-BE49-F238E27FC236}">
                <a16:creationId xmlns:a16="http://schemas.microsoft.com/office/drawing/2014/main" id="{80422EBE-507B-43C5-9F15-D68F488CDBA6}"/>
              </a:ext>
            </a:extLst>
          </p:cNvPr>
          <p:cNvPicPr>
            <a:picLocks noChangeAspect="1"/>
          </p:cNvPicPr>
          <p:nvPr/>
        </p:nvPicPr>
        <p:blipFill>
          <a:blip r:embed="rId3"/>
          <a:stretch>
            <a:fillRect/>
          </a:stretch>
        </p:blipFill>
        <p:spPr>
          <a:xfrm>
            <a:off x="6094427" y="1181443"/>
            <a:ext cx="5863111" cy="4981965"/>
          </a:xfrm>
          <a:prstGeom prst="rect">
            <a:avLst/>
          </a:prstGeom>
        </p:spPr>
      </p:pic>
      <p:pic>
        <p:nvPicPr>
          <p:cNvPr id="4" name="Picture 2" descr="Cori-MG">
            <a:extLst>
              <a:ext uri="{FF2B5EF4-FFF2-40B4-BE49-F238E27FC236}">
                <a16:creationId xmlns:a16="http://schemas.microsoft.com/office/drawing/2014/main" id="{AF7620F8-73E2-4E29-8CED-49781D8AD2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05F22D78-93F0-4937-83EB-0A381FD06E3A}"/>
              </a:ext>
            </a:extLst>
          </p:cNvPr>
          <p:cNvPicPr/>
          <p:nvPr/>
        </p:nvPicPr>
        <p:blipFill>
          <a:blip r:embed="rId5"/>
          <a:srcRect/>
          <a:stretch>
            <a:fillRect/>
          </a:stretch>
        </p:blipFill>
        <p:spPr bwMode="auto">
          <a:xfrm>
            <a:off x="10851633" y="10380"/>
            <a:ext cx="1340367" cy="662122"/>
          </a:xfrm>
          <a:prstGeom prst="rect">
            <a:avLst/>
          </a:prstGeom>
          <a:noFill/>
          <a:ln w="9525">
            <a:noFill/>
            <a:miter lim="800000"/>
            <a:headEnd/>
            <a:tailEnd/>
          </a:ln>
        </p:spPr>
      </p:pic>
      <p:sp>
        <p:nvSpPr>
          <p:cNvPr id="49" name="Título 1">
            <a:extLst>
              <a:ext uri="{FF2B5EF4-FFF2-40B4-BE49-F238E27FC236}">
                <a16:creationId xmlns:a16="http://schemas.microsoft.com/office/drawing/2014/main" id="{890FF4F8-79A4-43A8-8895-D3F725A1FF2B}"/>
              </a:ext>
            </a:extLst>
          </p:cNvPr>
          <p:cNvSpPr>
            <a:spLocks noGrp="1"/>
          </p:cNvSpPr>
          <p:nvPr>
            <p:ph type="title"/>
          </p:nvPr>
        </p:nvSpPr>
        <p:spPr>
          <a:xfrm>
            <a:off x="1366837" y="11179"/>
            <a:ext cx="9971445" cy="1151602"/>
          </a:xfrm>
        </p:spPr>
        <p:txBody>
          <a:bodyPr vert="horz" lIns="91440" tIns="45720" rIns="91440" bIns="45720" rtlCol="0" anchor="b">
            <a:normAutofit fontScale="90000"/>
          </a:bodyPr>
          <a:lstStyle/>
          <a:p>
            <a:r>
              <a:rPr lang="en-US" sz="4200">
                <a:solidFill>
                  <a:schemeClr val="tx1">
                    <a:lumMod val="85000"/>
                    <a:lumOff val="15000"/>
                  </a:schemeClr>
                </a:solidFill>
              </a:rPr>
              <a:t>FASE 02 (Processamento) – Notificações e Edital</a:t>
            </a:r>
            <a:endParaRPr lang="en-US" sz="4200" dirty="0">
              <a:solidFill>
                <a:schemeClr val="tx1">
                  <a:lumMod val="85000"/>
                  <a:lumOff val="15000"/>
                </a:schemeClr>
              </a:solidFill>
            </a:endParaRPr>
          </a:p>
        </p:txBody>
      </p:sp>
    </p:spTree>
    <p:extLst>
      <p:ext uri="{BB962C8B-B14F-4D97-AF65-F5344CB8AC3E}">
        <p14:creationId xmlns:p14="http://schemas.microsoft.com/office/powerpoint/2010/main" val="1005533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F8A12193-065B-4B3C-B22E-CF4FBB41F8FD}"/>
              </a:ext>
            </a:extLst>
          </p:cNvPr>
          <p:cNvPicPr>
            <a:picLocks noChangeAspect="1"/>
          </p:cNvPicPr>
          <p:nvPr/>
        </p:nvPicPr>
        <p:blipFill>
          <a:blip r:embed="rId2"/>
          <a:stretch>
            <a:fillRect/>
          </a:stretch>
        </p:blipFill>
        <p:spPr>
          <a:xfrm>
            <a:off x="2038350" y="671512"/>
            <a:ext cx="8115300" cy="5710238"/>
          </a:xfrm>
          <a:prstGeom prst="rect">
            <a:avLst/>
          </a:prstGeom>
        </p:spPr>
      </p:pic>
      <p:sp>
        <p:nvSpPr>
          <p:cNvPr id="3" name="Título 1">
            <a:extLst>
              <a:ext uri="{FF2B5EF4-FFF2-40B4-BE49-F238E27FC236}">
                <a16:creationId xmlns:a16="http://schemas.microsoft.com/office/drawing/2014/main" id="{E9D4CC4F-460F-440E-B785-FBE9078FB7CF}"/>
              </a:ext>
            </a:extLst>
          </p:cNvPr>
          <p:cNvSpPr txBox="1">
            <a:spLocks/>
          </p:cNvSpPr>
          <p:nvPr/>
        </p:nvSpPr>
        <p:spPr>
          <a:xfrm>
            <a:off x="1851213" y="140676"/>
            <a:ext cx="8489574" cy="424227"/>
          </a:xfrm>
          <a:prstGeom prst="rect">
            <a:avLst/>
          </a:prstGeom>
        </p:spPr>
        <p:txBody>
          <a:bodyPr vert="horz" lIns="91440" tIns="45720" rIns="91440" bIns="45720" rtlCol="0" anchor="b">
            <a:normAutofit fontScale="67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200" dirty="0">
                <a:solidFill>
                  <a:schemeClr val="tx1">
                    <a:lumMod val="85000"/>
                    <a:lumOff val="15000"/>
                  </a:schemeClr>
                </a:solidFill>
              </a:rPr>
              <a:t>FASE 02 (</a:t>
            </a:r>
            <a:r>
              <a:rPr lang="en-US" sz="4200" dirty="0" err="1">
                <a:solidFill>
                  <a:schemeClr val="tx1">
                    <a:lumMod val="85000"/>
                    <a:lumOff val="15000"/>
                  </a:schemeClr>
                </a:solidFill>
              </a:rPr>
              <a:t>Processamento</a:t>
            </a:r>
            <a:r>
              <a:rPr lang="en-US" sz="4200" dirty="0">
                <a:solidFill>
                  <a:schemeClr val="tx1">
                    <a:lumMod val="85000"/>
                    <a:lumOff val="15000"/>
                  </a:schemeClr>
                </a:solidFill>
              </a:rPr>
              <a:t>) – </a:t>
            </a:r>
            <a:r>
              <a:rPr lang="en-US" sz="4200" dirty="0" err="1">
                <a:solidFill>
                  <a:schemeClr val="tx1">
                    <a:lumMod val="85000"/>
                    <a:lumOff val="15000"/>
                  </a:schemeClr>
                </a:solidFill>
              </a:rPr>
              <a:t>Notificações</a:t>
            </a:r>
            <a:r>
              <a:rPr lang="en-US" sz="4200" dirty="0">
                <a:solidFill>
                  <a:schemeClr val="tx1">
                    <a:lumMod val="85000"/>
                    <a:lumOff val="15000"/>
                  </a:schemeClr>
                </a:solidFill>
              </a:rPr>
              <a:t> e </a:t>
            </a:r>
            <a:r>
              <a:rPr lang="en-US" sz="4200" dirty="0" err="1">
                <a:solidFill>
                  <a:schemeClr val="tx1">
                    <a:lumMod val="85000"/>
                    <a:lumOff val="15000"/>
                  </a:schemeClr>
                </a:solidFill>
              </a:rPr>
              <a:t>Edital</a:t>
            </a:r>
            <a:endParaRPr lang="en-US" sz="4200" dirty="0">
              <a:solidFill>
                <a:schemeClr val="tx1">
                  <a:lumMod val="85000"/>
                  <a:lumOff val="15000"/>
                </a:schemeClr>
              </a:solidFill>
            </a:endParaRPr>
          </a:p>
        </p:txBody>
      </p:sp>
      <p:pic>
        <p:nvPicPr>
          <p:cNvPr id="4" name="Picture 2" descr="Cori-MG">
            <a:extLst>
              <a:ext uri="{FF2B5EF4-FFF2-40B4-BE49-F238E27FC236}">
                <a16:creationId xmlns:a16="http://schemas.microsoft.com/office/drawing/2014/main" id="{E12FAB7B-7B44-4460-B909-8B7210BEA3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FE6B75A1-450C-4C6E-A522-B6BE04263710}"/>
              </a:ext>
            </a:extLst>
          </p:cNvPr>
          <p:cNvPicPr/>
          <p:nvPr/>
        </p:nvPicPr>
        <p:blipFill>
          <a:blip r:embed="rId4"/>
          <a:srcRect/>
          <a:stretch>
            <a:fillRect/>
          </a:stretch>
        </p:blipFill>
        <p:spPr bwMode="auto">
          <a:xfrm>
            <a:off x="10851633" y="10380"/>
            <a:ext cx="1340367" cy="662122"/>
          </a:xfrm>
          <a:prstGeom prst="rect">
            <a:avLst/>
          </a:prstGeom>
          <a:noFill/>
          <a:ln w="9525">
            <a:noFill/>
            <a:miter lim="800000"/>
            <a:headEnd/>
            <a:tailEnd/>
          </a:ln>
        </p:spPr>
      </p:pic>
    </p:spTree>
    <p:extLst>
      <p:ext uri="{BB962C8B-B14F-4D97-AF65-F5344CB8AC3E}">
        <p14:creationId xmlns:p14="http://schemas.microsoft.com/office/powerpoint/2010/main" val="358386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E9D4CC4F-460F-440E-B785-FBE9078FB7CF}"/>
              </a:ext>
            </a:extLst>
          </p:cNvPr>
          <p:cNvSpPr txBox="1">
            <a:spLocks/>
          </p:cNvSpPr>
          <p:nvPr/>
        </p:nvSpPr>
        <p:spPr>
          <a:xfrm>
            <a:off x="1851213" y="140676"/>
            <a:ext cx="8489574" cy="424227"/>
          </a:xfrm>
          <a:prstGeom prst="rect">
            <a:avLst/>
          </a:prstGeom>
        </p:spPr>
        <p:txBody>
          <a:bodyPr vert="horz" lIns="91440" tIns="45720" rIns="91440" bIns="45720" rtlCol="0" anchor="b">
            <a:normAutofit fontScale="600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200" dirty="0">
                <a:solidFill>
                  <a:schemeClr val="tx1">
                    <a:lumMod val="85000"/>
                    <a:lumOff val="15000"/>
                  </a:schemeClr>
                </a:solidFill>
              </a:rPr>
              <a:t>FASE 02 (</a:t>
            </a:r>
            <a:r>
              <a:rPr lang="en-US" sz="4200" dirty="0" err="1">
                <a:solidFill>
                  <a:schemeClr val="tx1">
                    <a:lumMod val="85000"/>
                    <a:lumOff val="15000"/>
                  </a:schemeClr>
                </a:solidFill>
              </a:rPr>
              <a:t>Processamento</a:t>
            </a:r>
            <a:r>
              <a:rPr lang="en-US" sz="4200" dirty="0">
                <a:solidFill>
                  <a:schemeClr val="tx1">
                    <a:lumMod val="85000"/>
                    <a:lumOff val="15000"/>
                  </a:schemeClr>
                </a:solidFill>
              </a:rPr>
              <a:t>) – </a:t>
            </a:r>
            <a:r>
              <a:rPr lang="en-US" sz="4200" dirty="0" err="1">
                <a:solidFill>
                  <a:schemeClr val="tx1">
                    <a:lumMod val="85000"/>
                    <a:lumOff val="15000"/>
                  </a:schemeClr>
                </a:solidFill>
              </a:rPr>
              <a:t>Anuência</a:t>
            </a:r>
            <a:r>
              <a:rPr lang="en-US" sz="4200" dirty="0">
                <a:solidFill>
                  <a:schemeClr val="tx1">
                    <a:lumMod val="85000"/>
                    <a:lumOff val="15000"/>
                  </a:schemeClr>
                </a:solidFill>
              </a:rPr>
              <a:t> </a:t>
            </a:r>
            <a:r>
              <a:rPr lang="en-US" sz="4200" dirty="0" err="1">
                <a:solidFill>
                  <a:schemeClr val="tx1">
                    <a:lumMod val="85000"/>
                    <a:lumOff val="15000"/>
                  </a:schemeClr>
                </a:solidFill>
              </a:rPr>
              <a:t>ou</a:t>
            </a:r>
            <a:r>
              <a:rPr lang="en-US" sz="4200" dirty="0">
                <a:solidFill>
                  <a:schemeClr val="tx1">
                    <a:lumMod val="85000"/>
                    <a:lumOff val="15000"/>
                  </a:schemeClr>
                </a:solidFill>
              </a:rPr>
              <a:t> </a:t>
            </a:r>
            <a:r>
              <a:rPr lang="en-US" sz="4200" dirty="0" err="1">
                <a:solidFill>
                  <a:schemeClr val="tx1">
                    <a:lumMod val="85000"/>
                    <a:lumOff val="15000"/>
                  </a:schemeClr>
                </a:solidFill>
              </a:rPr>
              <a:t>Impugnação</a:t>
            </a:r>
            <a:r>
              <a:rPr lang="en-US" sz="4200" dirty="0">
                <a:solidFill>
                  <a:schemeClr val="tx1">
                    <a:lumMod val="85000"/>
                    <a:lumOff val="15000"/>
                  </a:schemeClr>
                </a:solidFill>
              </a:rPr>
              <a:t> </a:t>
            </a:r>
            <a:r>
              <a:rPr lang="en-US" sz="4200" dirty="0" err="1">
                <a:solidFill>
                  <a:schemeClr val="tx1">
                    <a:lumMod val="85000"/>
                    <a:lumOff val="15000"/>
                  </a:schemeClr>
                </a:solidFill>
              </a:rPr>
              <a:t>Expressa</a:t>
            </a:r>
            <a:endParaRPr lang="en-US" sz="4200" dirty="0">
              <a:solidFill>
                <a:schemeClr val="tx1">
                  <a:lumMod val="85000"/>
                  <a:lumOff val="15000"/>
                </a:schemeClr>
              </a:solidFill>
            </a:endParaRPr>
          </a:p>
        </p:txBody>
      </p:sp>
      <p:pic>
        <p:nvPicPr>
          <p:cNvPr id="4" name="Picture 2" descr="Cori-MG">
            <a:extLst>
              <a:ext uri="{FF2B5EF4-FFF2-40B4-BE49-F238E27FC236}">
                <a16:creationId xmlns:a16="http://schemas.microsoft.com/office/drawing/2014/main" id="{E12FAB7B-7B44-4460-B909-8B7210BEA3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FE6B75A1-450C-4C6E-A522-B6BE04263710}"/>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pic>
        <p:nvPicPr>
          <p:cNvPr id="6" name="Imagem 5">
            <a:extLst>
              <a:ext uri="{FF2B5EF4-FFF2-40B4-BE49-F238E27FC236}">
                <a16:creationId xmlns:a16="http://schemas.microsoft.com/office/drawing/2014/main" id="{4325AF35-0B25-4DF8-A8B2-FA7329582548}"/>
              </a:ext>
            </a:extLst>
          </p:cNvPr>
          <p:cNvPicPr>
            <a:picLocks noChangeAspect="1"/>
          </p:cNvPicPr>
          <p:nvPr/>
        </p:nvPicPr>
        <p:blipFill>
          <a:blip r:embed="rId4"/>
          <a:stretch>
            <a:fillRect/>
          </a:stretch>
        </p:blipFill>
        <p:spPr>
          <a:xfrm>
            <a:off x="2162175" y="585787"/>
            <a:ext cx="7867650" cy="5686425"/>
          </a:xfrm>
          <a:prstGeom prst="rect">
            <a:avLst/>
          </a:prstGeom>
        </p:spPr>
      </p:pic>
    </p:spTree>
    <p:extLst>
      <p:ext uri="{BB962C8B-B14F-4D97-AF65-F5344CB8AC3E}">
        <p14:creationId xmlns:p14="http://schemas.microsoft.com/office/powerpoint/2010/main" val="3773165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E9D4CC4F-460F-440E-B785-FBE9078FB7CF}"/>
              </a:ext>
            </a:extLst>
          </p:cNvPr>
          <p:cNvSpPr txBox="1">
            <a:spLocks/>
          </p:cNvSpPr>
          <p:nvPr/>
        </p:nvSpPr>
        <p:spPr>
          <a:xfrm>
            <a:off x="1851213" y="140676"/>
            <a:ext cx="8489574" cy="424227"/>
          </a:xfrm>
          <a:prstGeom prst="rect">
            <a:avLst/>
          </a:prstGeom>
        </p:spPr>
        <p:txBody>
          <a:bodyPr vert="horz" lIns="91440" tIns="45720" rIns="91440" bIns="45720" rtlCol="0" anchor="b">
            <a:normAutofit fontScale="600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200" dirty="0">
                <a:solidFill>
                  <a:schemeClr val="tx1">
                    <a:lumMod val="85000"/>
                    <a:lumOff val="15000"/>
                  </a:schemeClr>
                </a:solidFill>
              </a:rPr>
              <a:t>FASE 02 (</a:t>
            </a:r>
            <a:r>
              <a:rPr lang="en-US" sz="4200" dirty="0" err="1">
                <a:solidFill>
                  <a:schemeClr val="tx1">
                    <a:lumMod val="85000"/>
                    <a:lumOff val="15000"/>
                  </a:schemeClr>
                </a:solidFill>
              </a:rPr>
              <a:t>Processamento</a:t>
            </a:r>
            <a:r>
              <a:rPr lang="en-US" sz="4200" dirty="0">
                <a:solidFill>
                  <a:schemeClr val="tx1">
                    <a:lumMod val="85000"/>
                    <a:lumOff val="15000"/>
                  </a:schemeClr>
                </a:solidFill>
              </a:rPr>
              <a:t>) – </a:t>
            </a:r>
            <a:r>
              <a:rPr lang="en-US" sz="4200" dirty="0" err="1">
                <a:solidFill>
                  <a:schemeClr val="tx1">
                    <a:lumMod val="85000"/>
                    <a:lumOff val="15000"/>
                  </a:schemeClr>
                </a:solidFill>
              </a:rPr>
              <a:t>Anuência</a:t>
            </a:r>
            <a:r>
              <a:rPr lang="en-US" sz="4200" dirty="0">
                <a:solidFill>
                  <a:schemeClr val="tx1">
                    <a:lumMod val="85000"/>
                    <a:lumOff val="15000"/>
                  </a:schemeClr>
                </a:solidFill>
              </a:rPr>
              <a:t> </a:t>
            </a:r>
            <a:r>
              <a:rPr lang="en-US" sz="4200" dirty="0" err="1">
                <a:solidFill>
                  <a:schemeClr val="tx1">
                    <a:lumMod val="85000"/>
                    <a:lumOff val="15000"/>
                  </a:schemeClr>
                </a:solidFill>
              </a:rPr>
              <a:t>ou</a:t>
            </a:r>
            <a:r>
              <a:rPr lang="en-US" sz="4200" dirty="0">
                <a:solidFill>
                  <a:schemeClr val="tx1">
                    <a:lumMod val="85000"/>
                    <a:lumOff val="15000"/>
                  </a:schemeClr>
                </a:solidFill>
              </a:rPr>
              <a:t> </a:t>
            </a:r>
            <a:r>
              <a:rPr lang="en-US" sz="4200" dirty="0" err="1">
                <a:solidFill>
                  <a:schemeClr val="tx1">
                    <a:lumMod val="85000"/>
                    <a:lumOff val="15000"/>
                  </a:schemeClr>
                </a:solidFill>
              </a:rPr>
              <a:t>Impugnação</a:t>
            </a:r>
            <a:r>
              <a:rPr lang="en-US" sz="4200" dirty="0">
                <a:solidFill>
                  <a:schemeClr val="tx1">
                    <a:lumMod val="85000"/>
                    <a:lumOff val="15000"/>
                  </a:schemeClr>
                </a:solidFill>
              </a:rPr>
              <a:t> </a:t>
            </a:r>
            <a:r>
              <a:rPr lang="en-US" sz="4200" dirty="0" err="1">
                <a:solidFill>
                  <a:schemeClr val="tx1">
                    <a:lumMod val="85000"/>
                    <a:lumOff val="15000"/>
                  </a:schemeClr>
                </a:solidFill>
              </a:rPr>
              <a:t>Expressa</a:t>
            </a:r>
            <a:endParaRPr lang="en-US" sz="4200" dirty="0">
              <a:solidFill>
                <a:schemeClr val="tx1">
                  <a:lumMod val="85000"/>
                  <a:lumOff val="15000"/>
                </a:schemeClr>
              </a:solidFill>
            </a:endParaRPr>
          </a:p>
        </p:txBody>
      </p:sp>
      <p:pic>
        <p:nvPicPr>
          <p:cNvPr id="4" name="Picture 2" descr="Cori-MG">
            <a:extLst>
              <a:ext uri="{FF2B5EF4-FFF2-40B4-BE49-F238E27FC236}">
                <a16:creationId xmlns:a16="http://schemas.microsoft.com/office/drawing/2014/main" id="{E12FAB7B-7B44-4460-B909-8B7210BEA3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FE6B75A1-450C-4C6E-A522-B6BE04263710}"/>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pic>
        <p:nvPicPr>
          <p:cNvPr id="2" name="Imagem 1">
            <a:extLst>
              <a:ext uri="{FF2B5EF4-FFF2-40B4-BE49-F238E27FC236}">
                <a16:creationId xmlns:a16="http://schemas.microsoft.com/office/drawing/2014/main" id="{587F76EE-6AFC-48C7-A6FE-9BABFC6B123D}"/>
              </a:ext>
            </a:extLst>
          </p:cNvPr>
          <p:cNvPicPr>
            <a:picLocks noChangeAspect="1"/>
          </p:cNvPicPr>
          <p:nvPr/>
        </p:nvPicPr>
        <p:blipFill>
          <a:blip r:embed="rId4"/>
          <a:stretch>
            <a:fillRect/>
          </a:stretch>
        </p:blipFill>
        <p:spPr>
          <a:xfrm>
            <a:off x="2642088" y="564902"/>
            <a:ext cx="6702886" cy="5769223"/>
          </a:xfrm>
          <a:prstGeom prst="rect">
            <a:avLst/>
          </a:prstGeom>
        </p:spPr>
      </p:pic>
    </p:spTree>
    <p:extLst>
      <p:ext uri="{BB962C8B-B14F-4D97-AF65-F5344CB8AC3E}">
        <p14:creationId xmlns:p14="http://schemas.microsoft.com/office/powerpoint/2010/main" val="3568376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E9D4CC4F-460F-440E-B785-FBE9078FB7CF}"/>
              </a:ext>
            </a:extLst>
          </p:cNvPr>
          <p:cNvSpPr txBox="1">
            <a:spLocks/>
          </p:cNvSpPr>
          <p:nvPr/>
        </p:nvSpPr>
        <p:spPr>
          <a:xfrm>
            <a:off x="1851213" y="140676"/>
            <a:ext cx="8489574" cy="424227"/>
          </a:xfrm>
          <a:prstGeom prst="rect">
            <a:avLst/>
          </a:prstGeom>
        </p:spPr>
        <p:txBody>
          <a:bodyPr vert="horz" lIns="91440" tIns="45720" rIns="91440" bIns="45720" rtlCol="0" anchor="b">
            <a:normAutofit fontScale="67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200" dirty="0">
                <a:solidFill>
                  <a:schemeClr val="tx1">
                    <a:lumMod val="85000"/>
                    <a:lumOff val="15000"/>
                  </a:schemeClr>
                </a:solidFill>
              </a:rPr>
              <a:t>FASE 02 (</a:t>
            </a:r>
            <a:r>
              <a:rPr lang="en-US" sz="4200" dirty="0" err="1">
                <a:solidFill>
                  <a:schemeClr val="tx1">
                    <a:lumMod val="85000"/>
                    <a:lumOff val="15000"/>
                  </a:schemeClr>
                </a:solidFill>
              </a:rPr>
              <a:t>Processamento</a:t>
            </a:r>
            <a:r>
              <a:rPr lang="en-US" sz="4200" dirty="0">
                <a:solidFill>
                  <a:schemeClr val="tx1">
                    <a:lumMod val="85000"/>
                    <a:lumOff val="15000"/>
                  </a:schemeClr>
                </a:solidFill>
              </a:rPr>
              <a:t>) – Ata e </a:t>
            </a:r>
            <a:r>
              <a:rPr lang="en-US" sz="4200" dirty="0" err="1">
                <a:solidFill>
                  <a:schemeClr val="tx1">
                    <a:lumMod val="85000"/>
                    <a:lumOff val="15000"/>
                  </a:schemeClr>
                </a:solidFill>
              </a:rPr>
              <a:t>Audiência</a:t>
            </a:r>
            <a:r>
              <a:rPr lang="en-US" sz="4200" dirty="0">
                <a:solidFill>
                  <a:schemeClr val="tx1">
                    <a:lumMod val="85000"/>
                    <a:lumOff val="15000"/>
                  </a:schemeClr>
                </a:solidFill>
              </a:rPr>
              <a:t> de </a:t>
            </a:r>
            <a:r>
              <a:rPr lang="en-US" sz="4200" dirty="0" err="1">
                <a:solidFill>
                  <a:schemeClr val="tx1">
                    <a:lumMod val="85000"/>
                    <a:lumOff val="15000"/>
                  </a:schemeClr>
                </a:solidFill>
              </a:rPr>
              <a:t>Conciliação</a:t>
            </a:r>
            <a:endParaRPr lang="en-US" sz="4200" dirty="0">
              <a:solidFill>
                <a:schemeClr val="tx1">
                  <a:lumMod val="85000"/>
                  <a:lumOff val="15000"/>
                </a:schemeClr>
              </a:solidFill>
            </a:endParaRPr>
          </a:p>
        </p:txBody>
      </p:sp>
      <p:pic>
        <p:nvPicPr>
          <p:cNvPr id="4" name="Picture 2" descr="Cori-MG">
            <a:extLst>
              <a:ext uri="{FF2B5EF4-FFF2-40B4-BE49-F238E27FC236}">
                <a16:creationId xmlns:a16="http://schemas.microsoft.com/office/drawing/2014/main" id="{E12FAB7B-7B44-4460-B909-8B7210BEA3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FE6B75A1-450C-4C6E-A522-B6BE04263710}"/>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pic>
        <p:nvPicPr>
          <p:cNvPr id="7" name="Imagem 6">
            <a:extLst>
              <a:ext uri="{FF2B5EF4-FFF2-40B4-BE49-F238E27FC236}">
                <a16:creationId xmlns:a16="http://schemas.microsoft.com/office/drawing/2014/main" id="{E47AD7A2-E8E9-4045-966C-7FD2B3427B6D}"/>
              </a:ext>
            </a:extLst>
          </p:cNvPr>
          <p:cNvPicPr>
            <a:picLocks noChangeAspect="1"/>
          </p:cNvPicPr>
          <p:nvPr/>
        </p:nvPicPr>
        <p:blipFill>
          <a:blip r:embed="rId4"/>
          <a:stretch>
            <a:fillRect/>
          </a:stretch>
        </p:blipFill>
        <p:spPr>
          <a:xfrm>
            <a:off x="2867024" y="602208"/>
            <a:ext cx="5902167" cy="6255792"/>
          </a:xfrm>
          <a:prstGeom prst="rect">
            <a:avLst/>
          </a:prstGeom>
        </p:spPr>
      </p:pic>
    </p:spTree>
    <p:extLst>
      <p:ext uri="{BB962C8B-B14F-4D97-AF65-F5344CB8AC3E}">
        <p14:creationId xmlns:p14="http://schemas.microsoft.com/office/powerpoint/2010/main" val="2049921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E9D4CC4F-460F-440E-B785-FBE9078FB7CF}"/>
              </a:ext>
            </a:extLst>
          </p:cNvPr>
          <p:cNvSpPr txBox="1">
            <a:spLocks/>
          </p:cNvSpPr>
          <p:nvPr/>
        </p:nvSpPr>
        <p:spPr>
          <a:xfrm>
            <a:off x="1851213" y="140676"/>
            <a:ext cx="8489574" cy="424227"/>
          </a:xfrm>
          <a:prstGeom prst="rect">
            <a:avLst/>
          </a:prstGeom>
        </p:spPr>
        <p:txBody>
          <a:bodyPr vert="horz" lIns="91440" tIns="45720" rIns="91440" bIns="45720" rtlCol="0" anchor="b">
            <a:normAutofit fontScale="67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200" dirty="0">
                <a:solidFill>
                  <a:schemeClr val="tx1">
                    <a:lumMod val="85000"/>
                    <a:lumOff val="15000"/>
                  </a:schemeClr>
                </a:solidFill>
              </a:rPr>
              <a:t>FASE 02 (</a:t>
            </a:r>
            <a:r>
              <a:rPr lang="en-US" sz="4200" dirty="0" err="1">
                <a:solidFill>
                  <a:schemeClr val="tx1">
                    <a:lumMod val="85000"/>
                    <a:lumOff val="15000"/>
                  </a:schemeClr>
                </a:solidFill>
              </a:rPr>
              <a:t>Processamento</a:t>
            </a:r>
            <a:r>
              <a:rPr lang="en-US" sz="4200" dirty="0">
                <a:solidFill>
                  <a:schemeClr val="tx1">
                    <a:lumMod val="85000"/>
                    <a:lumOff val="15000"/>
                  </a:schemeClr>
                </a:solidFill>
              </a:rPr>
              <a:t>) – Ata e </a:t>
            </a:r>
            <a:r>
              <a:rPr lang="en-US" sz="4200" dirty="0" err="1">
                <a:solidFill>
                  <a:schemeClr val="tx1">
                    <a:lumMod val="85000"/>
                    <a:lumOff val="15000"/>
                  </a:schemeClr>
                </a:solidFill>
              </a:rPr>
              <a:t>Audiência</a:t>
            </a:r>
            <a:r>
              <a:rPr lang="en-US" sz="4200" dirty="0">
                <a:solidFill>
                  <a:schemeClr val="tx1">
                    <a:lumMod val="85000"/>
                    <a:lumOff val="15000"/>
                  </a:schemeClr>
                </a:solidFill>
              </a:rPr>
              <a:t> de </a:t>
            </a:r>
            <a:r>
              <a:rPr lang="en-US" sz="4200" dirty="0" err="1">
                <a:solidFill>
                  <a:schemeClr val="tx1">
                    <a:lumMod val="85000"/>
                    <a:lumOff val="15000"/>
                  </a:schemeClr>
                </a:solidFill>
              </a:rPr>
              <a:t>Conciliação</a:t>
            </a:r>
            <a:endParaRPr lang="en-US" sz="4200" dirty="0">
              <a:solidFill>
                <a:schemeClr val="tx1">
                  <a:lumMod val="85000"/>
                  <a:lumOff val="15000"/>
                </a:schemeClr>
              </a:solidFill>
            </a:endParaRPr>
          </a:p>
        </p:txBody>
      </p:sp>
      <p:pic>
        <p:nvPicPr>
          <p:cNvPr id="4" name="Picture 2" descr="Cori-MG">
            <a:extLst>
              <a:ext uri="{FF2B5EF4-FFF2-40B4-BE49-F238E27FC236}">
                <a16:creationId xmlns:a16="http://schemas.microsoft.com/office/drawing/2014/main" id="{E12FAB7B-7B44-4460-B909-8B7210BEA3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FE6B75A1-450C-4C6E-A522-B6BE04263710}"/>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pic>
        <p:nvPicPr>
          <p:cNvPr id="2" name="Imagem 1">
            <a:extLst>
              <a:ext uri="{FF2B5EF4-FFF2-40B4-BE49-F238E27FC236}">
                <a16:creationId xmlns:a16="http://schemas.microsoft.com/office/drawing/2014/main" id="{D3E06648-D4A9-47B1-9496-3B81A22D9826}"/>
              </a:ext>
            </a:extLst>
          </p:cNvPr>
          <p:cNvPicPr>
            <a:picLocks noChangeAspect="1"/>
          </p:cNvPicPr>
          <p:nvPr/>
        </p:nvPicPr>
        <p:blipFill>
          <a:blip r:embed="rId4"/>
          <a:stretch>
            <a:fillRect/>
          </a:stretch>
        </p:blipFill>
        <p:spPr>
          <a:xfrm>
            <a:off x="2771775" y="676275"/>
            <a:ext cx="6648450" cy="5505450"/>
          </a:xfrm>
          <a:prstGeom prst="rect">
            <a:avLst/>
          </a:prstGeom>
        </p:spPr>
      </p:pic>
    </p:spTree>
    <p:extLst>
      <p:ext uri="{BB962C8B-B14F-4D97-AF65-F5344CB8AC3E}">
        <p14:creationId xmlns:p14="http://schemas.microsoft.com/office/powerpoint/2010/main" val="2292328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63" name="Rectangle 255">
            <a:extLst>
              <a:ext uri="{FF2B5EF4-FFF2-40B4-BE49-F238E27FC236}">
                <a16:creationId xmlns:a16="http://schemas.microsoft.com/office/drawing/2014/main" id="{600B5AE2-C5CC-499C-8F2D-249888BE22C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64" name="Rectangle 256">
            <a:extLst>
              <a:ext uri="{FF2B5EF4-FFF2-40B4-BE49-F238E27FC236}">
                <a16:creationId xmlns:a16="http://schemas.microsoft.com/office/drawing/2014/main" id="{BA7A3698-B350-40E5-8475-9BCC41A089F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065" name="Straight Connector 257">
            <a:extLst>
              <a:ext uri="{FF2B5EF4-FFF2-40B4-BE49-F238E27FC236}">
                <a16:creationId xmlns:a16="http://schemas.microsoft.com/office/drawing/2014/main" id="{0AC655C7-EC94-4BE6-84C8-2F9EFBBB2789}"/>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066" name="Rectangle 258">
            <a:extLst>
              <a:ext uri="{FF2B5EF4-FFF2-40B4-BE49-F238E27FC236}">
                <a16:creationId xmlns:a16="http://schemas.microsoft.com/office/drawing/2014/main" id="{990D0034-F768-41E7-85D4-F38C4DE8577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067" name="Rectangle 259">
            <a:extLst>
              <a:ext uri="{FF2B5EF4-FFF2-40B4-BE49-F238E27FC236}">
                <a16:creationId xmlns:a16="http://schemas.microsoft.com/office/drawing/2014/main" id="{C4F7E42D-8B5A-4FC8-81CD-9E60171F7FA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056" name="Picture 8" descr="Imagem relacionada">
            <a:extLst>
              <a:ext uri="{FF2B5EF4-FFF2-40B4-BE49-F238E27FC236}">
                <a16:creationId xmlns:a16="http://schemas.microsoft.com/office/drawing/2014/main" id="{A9C822D7-A265-4FE7-984D-27E3BDB66A7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081" r="29921"/>
          <a:stretch/>
        </p:blipFill>
        <p:spPr bwMode="auto">
          <a:xfrm>
            <a:off x="4075043" y="10"/>
            <a:ext cx="811127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68" name="Rectangle 260">
            <a:extLst>
              <a:ext uri="{FF2B5EF4-FFF2-40B4-BE49-F238E27FC236}">
                <a16:creationId xmlns:a16="http://schemas.microsoft.com/office/drawing/2014/main" id="{8C04651D-B9F4-4935-A02D-364153FBDF5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Imagem 4" descr="\\SERVIDOR\Users\CARLOS\Desktop\ATOS DA SERVENTIA\TIMBRES CARTÓRIO\Nova pasta\LOGO MARCA CASA AZUL.jpg">
            <a:extLst>
              <a:ext uri="{FF2B5EF4-FFF2-40B4-BE49-F238E27FC236}">
                <a16:creationId xmlns:a16="http://schemas.microsoft.com/office/drawing/2014/main" id="{B1237F44-265C-41D7-88B5-01DA2DA129E0}"/>
              </a:ext>
            </a:extLst>
          </p:cNvPr>
          <p:cNvPicPr/>
          <p:nvPr/>
        </p:nvPicPr>
        <p:blipFill>
          <a:blip r:embed="rId3"/>
          <a:srcRect/>
          <a:stretch>
            <a:fillRect/>
          </a:stretch>
        </p:blipFill>
        <p:spPr bwMode="auto">
          <a:xfrm>
            <a:off x="10819477" y="582844"/>
            <a:ext cx="1366838" cy="831246"/>
          </a:xfrm>
          <a:prstGeom prst="rect">
            <a:avLst/>
          </a:prstGeom>
          <a:noFill/>
          <a:ln w="9525">
            <a:noFill/>
            <a:miter lim="800000"/>
            <a:headEnd/>
            <a:tailEnd/>
          </a:ln>
        </p:spPr>
      </p:pic>
      <p:pic>
        <p:nvPicPr>
          <p:cNvPr id="1026" name="Picture 2" descr="Cori-MG">
            <a:extLst>
              <a:ext uri="{FF2B5EF4-FFF2-40B4-BE49-F238E27FC236}">
                <a16:creationId xmlns:a16="http://schemas.microsoft.com/office/drawing/2014/main" id="{3CC0AE5A-39F9-42BE-AE74-7DEE548062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34675" y="0"/>
            <a:ext cx="1366838" cy="491454"/>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A9258D90-F2DB-4AB9-8E3E-CD183838FAE3}"/>
              </a:ext>
            </a:extLst>
          </p:cNvPr>
          <p:cNvSpPr>
            <a:spLocks noGrp="1"/>
          </p:cNvSpPr>
          <p:nvPr>
            <p:ph type="ctrTitle"/>
          </p:nvPr>
        </p:nvSpPr>
        <p:spPr>
          <a:xfrm>
            <a:off x="64025" y="516835"/>
            <a:ext cx="3986782" cy="2736319"/>
          </a:xfrm>
        </p:spPr>
        <p:txBody>
          <a:bodyPr vert="horz" lIns="91440" tIns="45720" rIns="91440" bIns="45720" rtlCol="0" anchor="b">
            <a:normAutofit/>
          </a:bodyPr>
          <a:lstStyle/>
          <a:p>
            <a:r>
              <a:rPr lang="en-US" sz="3600" b="1" kern="1200" spc="-50" baseline="0" dirty="0" err="1">
                <a:solidFill>
                  <a:srgbClr val="FFFFFF"/>
                </a:solidFill>
                <a:latin typeface="+mj-lt"/>
                <a:ea typeface="+mj-ea"/>
                <a:cs typeface="+mj-cs"/>
              </a:rPr>
              <a:t>Peças</a:t>
            </a:r>
            <a:r>
              <a:rPr lang="en-US" sz="3600" b="1" dirty="0">
                <a:solidFill>
                  <a:srgbClr val="FFFFFF"/>
                </a:solidFill>
              </a:rPr>
              <a:t> </a:t>
            </a:r>
            <a:r>
              <a:rPr lang="en-US" sz="3600" b="1" kern="1200" spc="-50" baseline="0" dirty="0" err="1">
                <a:solidFill>
                  <a:srgbClr val="FFFFFF"/>
                </a:solidFill>
                <a:latin typeface="+mj-lt"/>
                <a:ea typeface="+mj-ea"/>
                <a:cs typeface="+mj-cs"/>
              </a:rPr>
              <a:t>úteis</a:t>
            </a:r>
            <a:r>
              <a:rPr lang="en-US" sz="3600" b="1" kern="1200" spc="-50" baseline="0" dirty="0">
                <a:solidFill>
                  <a:srgbClr val="FFFFFF"/>
                </a:solidFill>
                <a:latin typeface="+mj-lt"/>
                <a:ea typeface="+mj-ea"/>
                <a:cs typeface="+mj-cs"/>
              </a:rPr>
              <a:t> </a:t>
            </a:r>
            <a:r>
              <a:rPr lang="en-US" sz="3600" b="1" kern="1200" spc="-50" baseline="0" dirty="0" err="1">
                <a:solidFill>
                  <a:srgbClr val="FFFFFF"/>
                </a:solidFill>
                <a:latin typeface="+mj-lt"/>
                <a:ea typeface="+mj-ea"/>
                <a:cs typeface="+mj-cs"/>
              </a:rPr>
              <a:t>ao</a:t>
            </a:r>
            <a:r>
              <a:rPr lang="en-US" sz="3600" b="1" kern="1200" spc="-50" baseline="0" dirty="0">
                <a:solidFill>
                  <a:srgbClr val="FFFFFF"/>
                </a:solidFill>
                <a:latin typeface="+mj-lt"/>
                <a:ea typeface="+mj-ea"/>
                <a:cs typeface="+mj-cs"/>
              </a:rPr>
              <a:t> </a:t>
            </a:r>
            <a:r>
              <a:rPr lang="en-US" sz="3600" b="1" kern="1200" spc="-50" baseline="0" dirty="0" err="1">
                <a:solidFill>
                  <a:srgbClr val="FFFFFF"/>
                </a:solidFill>
                <a:latin typeface="+mj-lt"/>
                <a:ea typeface="+mj-ea"/>
                <a:cs typeface="+mj-cs"/>
              </a:rPr>
              <a:t>Poder</a:t>
            </a:r>
            <a:r>
              <a:rPr lang="en-US" sz="3600" b="1" kern="1200" spc="-50" baseline="0" dirty="0">
                <a:solidFill>
                  <a:srgbClr val="FFFFFF"/>
                </a:solidFill>
                <a:latin typeface="+mj-lt"/>
                <a:ea typeface="+mj-ea"/>
                <a:cs typeface="+mj-cs"/>
              </a:rPr>
              <a:t> </a:t>
            </a:r>
            <a:r>
              <a:rPr lang="en-US" sz="3600" b="1" kern="1200" spc="-50" baseline="0" dirty="0" err="1">
                <a:solidFill>
                  <a:srgbClr val="FFFFFF"/>
                </a:solidFill>
                <a:latin typeface="+mj-lt"/>
                <a:ea typeface="+mj-ea"/>
                <a:cs typeface="+mj-cs"/>
              </a:rPr>
              <a:t>Público</a:t>
            </a:r>
            <a:r>
              <a:rPr lang="en-US" sz="3600" b="1" kern="1200" spc="-50" baseline="0" dirty="0">
                <a:solidFill>
                  <a:srgbClr val="FFFFFF"/>
                </a:solidFill>
                <a:latin typeface="+mj-lt"/>
                <a:ea typeface="+mj-ea"/>
                <a:cs typeface="+mj-cs"/>
              </a:rPr>
              <a:t> - REURB</a:t>
            </a:r>
            <a:br>
              <a:rPr lang="en-US" sz="3600" kern="1200" spc="-50" baseline="0" dirty="0">
                <a:solidFill>
                  <a:srgbClr val="FFFFFF"/>
                </a:solidFill>
                <a:latin typeface="+mj-lt"/>
                <a:ea typeface="+mj-ea"/>
                <a:cs typeface="+mj-cs"/>
              </a:rPr>
            </a:br>
            <a:endParaRPr lang="en-US" sz="3600" kern="1200" spc="-50" baseline="0" dirty="0">
              <a:solidFill>
                <a:srgbClr val="FFFFFF"/>
              </a:solidFill>
              <a:latin typeface="+mj-lt"/>
              <a:ea typeface="+mj-ea"/>
              <a:cs typeface="+mj-cs"/>
            </a:endParaRPr>
          </a:p>
        </p:txBody>
      </p:sp>
      <p:sp>
        <p:nvSpPr>
          <p:cNvPr id="3" name="CaixaDeTexto 2">
            <a:extLst>
              <a:ext uri="{FF2B5EF4-FFF2-40B4-BE49-F238E27FC236}">
                <a16:creationId xmlns:a16="http://schemas.microsoft.com/office/drawing/2014/main" id="{B0B76E8B-4EF5-4266-ABE4-A0167BD32F05}"/>
              </a:ext>
            </a:extLst>
          </p:cNvPr>
          <p:cNvSpPr txBox="1"/>
          <p:nvPr/>
        </p:nvSpPr>
        <p:spPr>
          <a:xfrm>
            <a:off x="64024" y="4167555"/>
            <a:ext cx="3922775" cy="2448979"/>
          </a:xfrm>
          <a:prstGeom prst="rect">
            <a:avLst/>
          </a:prstGeom>
        </p:spPr>
        <p:txBody>
          <a:bodyPr vert="horz" lIns="0" tIns="45720" rIns="0" bIns="45720" rtlCol="0">
            <a:normAutofit/>
          </a:bodyPr>
          <a:lstStyle/>
          <a:p>
            <a:pPr algn="just" defTabSz="914400">
              <a:lnSpc>
                <a:spcPct val="90000"/>
              </a:lnSpc>
              <a:spcAft>
                <a:spcPts val="600"/>
              </a:spcAft>
              <a:buClr>
                <a:schemeClr val="accent1"/>
              </a:buClr>
              <a:buFont typeface="Calibri" panose="020F0502020204030204" pitchFamily="34" charset="0"/>
            </a:pPr>
            <a:r>
              <a:rPr lang="en-US" sz="1500" dirty="0">
                <a:solidFill>
                  <a:srgbClr val="FFFFFF"/>
                </a:solidFill>
              </a:rPr>
              <a:t>“O que vale </a:t>
            </a:r>
            <a:r>
              <a:rPr lang="en-US" sz="1500" dirty="0" err="1">
                <a:solidFill>
                  <a:srgbClr val="FFFFFF"/>
                </a:solidFill>
              </a:rPr>
              <a:t>na</a:t>
            </a:r>
            <a:r>
              <a:rPr lang="en-US" sz="1500" dirty="0">
                <a:solidFill>
                  <a:srgbClr val="FFFFFF"/>
                </a:solidFill>
              </a:rPr>
              <a:t> </a:t>
            </a:r>
            <a:r>
              <a:rPr lang="en-US" sz="1500" dirty="0" err="1">
                <a:solidFill>
                  <a:srgbClr val="FFFFFF"/>
                </a:solidFill>
              </a:rPr>
              <a:t>vida</a:t>
            </a:r>
            <a:r>
              <a:rPr lang="en-US" sz="1500" dirty="0">
                <a:solidFill>
                  <a:srgbClr val="FFFFFF"/>
                </a:solidFill>
              </a:rPr>
              <a:t> </a:t>
            </a:r>
            <a:r>
              <a:rPr lang="en-US" sz="1500" dirty="0" err="1">
                <a:solidFill>
                  <a:srgbClr val="FFFFFF"/>
                </a:solidFill>
              </a:rPr>
              <a:t>não</a:t>
            </a:r>
            <a:r>
              <a:rPr lang="en-US" sz="1500" dirty="0">
                <a:solidFill>
                  <a:srgbClr val="FFFFFF"/>
                </a:solidFill>
              </a:rPr>
              <a:t> é o </a:t>
            </a:r>
            <a:r>
              <a:rPr lang="en-US" sz="1500" dirty="0" err="1">
                <a:solidFill>
                  <a:srgbClr val="FFFFFF"/>
                </a:solidFill>
              </a:rPr>
              <a:t>ponto</a:t>
            </a:r>
            <a:r>
              <a:rPr lang="en-US" sz="1500" dirty="0">
                <a:solidFill>
                  <a:srgbClr val="FFFFFF"/>
                </a:solidFill>
              </a:rPr>
              <a:t> de </a:t>
            </a:r>
            <a:r>
              <a:rPr lang="en-US" sz="1500" dirty="0" err="1">
                <a:solidFill>
                  <a:srgbClr val="FFFFFF"/>
                </a:solidFill>
              </a:rPr>
              <a:t>partida</a:t>
            </a:r>
            <a:r>
              <a:rPr lang="en-US" sz="1500" dirty="0">
                <a:solidFill>
                  <a:srgbClr val="FFFFFF"/>
                </a:solidFill>
              </a:rPr>
              <a:t> e sim a </a:t>
            </a:r>
            <a:r>
              <a:rPr lang="en-US" sz="1500" dirty="0" err="1">
                <a:solidFill>
                  <a:srgbClr val="FFFFFF"/>
                </a:solidFill>
              </a:rPr>
              <a:t>caminhada</a:t>
            </a:r>
            <a:r>
              <a:rPr lang="en-US" sz="1500" dirty="0">
                <a:solidFill>
                  <a:srgbClr val="FFFFFF"/>
                </a:solidFill>
              </a:rPr>
              <a:t>. </a:t>
            </a:r>
            <a:r>
              <a:rPr lang="en-US" sz="1500" dirty="0" err="1">
                <a:solidFill>
                  <a:srgbClr val="FFFFFF"/>
                </a:solidFill>
              </a:rPr>
              <a:t>Caminhando</a:t>
            </a:r>
            <a:r>
              <a:rPr lang="en-US" sz="1500" dirty="0">
                <a:solidFill>
                  <a:srgbClr val="FFFFFF"/>
                </a:solidFill>
              </a:rPr>
              <a:t> e </a:t>
            </a:r>
            <a:r>
              <a:rPr lang="en-US" sz="1500" dirty="0" err="1">
                <a:solidFill>
                  <a:srgbClr val="FFFFFF"/>
                </a:solidFill>
              </a:rPr>
              <a:t>semeando</a:t>
            </a:r>
            <a:r>
              <a:rPr lang="en-US" sz="1500" dirty="0">
                <a:solidFill>
                  <a:srgbClr val="FFFFFF"/>
                </a:solidFill>
              </a:rPr>
              <a:t>, no </a:t>
            </a:r>
            <a:r>
              <a:rPr lang="en-US" sz="1500" dirty="0" err="1">
                <a:solidFill>
                  <a:srgbClr val="FFFFFF"/>
                </a:solidFill>
              </a:rPr>
              <a:t>fim</a:t>
            </a:r>
            <a:r>
              <a:rPr lang="en-US" sz="1500" dirty="0">
                <a:solidFill>
                  <a:srgbClr val="FFFFFF"/>
                </a:solidFill>
              </a:rPr>
              <a:t> </a:t>
            </a:r>
            <a:r>
              <a:rPr lang="en-US" sz="1500" dirty="0" err="1">
                <a:solidFill>
                  <a:srgbClr val="FFFFFF"/>
                </a:solidFill>
              </a:rPr>
              <a:t>terás</a:t>
            </a:r>
            <a:r>
              <a:rPr lang="en-US" sz="1500" dirty="0">
                <a:solidFill>
                  <a:srgbClr val="FFFFFF"/>
                </a:solidFill>
              </a:rPr>
              <a:t> o que </a:t>
            </a:r>
            <a:r>
              <a:rPr lang="en-US" sz="1500" dirty="0" err="1">
                <a:solidFill>
                  <a:srgbClr val="FFFFFF"/>
                </a:solidFill>
              </a:rPr>
              <a:t>colher</a:t>
            </a:r>
            <a:r>
              <a:rPr lang="en-US" sz="1500" dirty="0">
                <a:solidFill>
                  <a:srgbClr val="FFFFFF"/>
                </a:solidFill>
              </a:rPr>
              <a:t>”. (...) "Se </a:t>
            </a:r>
            <a:r>
              <a:rPr lang="en-US" sz="1500" dirty="0" err="1">
                <a:solidFill>
                  <a:srgbClr val="FFFFFF"/>
                </a:solidFill>
              </a:rPr>
              <a:t>temos</a:t>
            </a:r>
            <a:r>
              <a:rPr lang="en-US" sz="1500" dirty="0">
                <a:solidFill>
                  <a:srgbClr val="FFFFFF"/>
                </a:solidFill>
              </a:rPr>
              <a:t> de </a:t>
            </a:r>
            <a:r>
              <a:rPr lang="en-US" sz="1500" dirty="0" err="1">
                <a:solidFill>
                  <a:srgbClr val="FFFFFF"/>
                </a:solidFill>
              </a:rPr>
              <a:t>esperar</a:t>
            </a:r>
            <a:r>
              <a:rPr lang="en-US" sz="1500" dirty="0">
                <a:solidFill>
                  <a:srgbClr val="FFFFFF"/>
                </a:solidFill>
              </a:rPr>
              <a:t>, que </a:t>
            </a:r>
            <a:r>
              <a:rPr lang="en-US" sz="1500" dirty="0" err="1">
                <a:solidFill>
                  <a:srgbClr val="FFFFFF"/>
                </a:solidFill>
              </a:rPr>
              <a:t>seja</a:t>
            </a:r>
            <a:r>
              <a:rPr lang="en-US" sz="1500" dirty="0">
                <a:solidFill>
                  <a:srgbClr val="FFFFFF"/>
                </a:solidFill>
              </a:rPr>
              <a:t> para </a:t>
            </a:r>
            <a:r>
              <a:rPr lang="en-US" sz="1500" dirty="0" err="1">
                <a:solidFill>
                  <a:srgbClr val="FFFFFF"/>
                </a:solidFill>
              </a:rPr>
              <a:t>colher</a:t>
            </a:r>
            <a:r>
              <a:rPr lang="en-US" sz="1500" dirty="0">
                <a:solidFill>
                  <a:srgbClr val="FFFFFF"/>
                </a:solidFill>
              </a:rPr>
              <a:t> a </a:t>
            </a:r>
            <a:r>
              <a:rPr lang="en-US" sz="1500" dirty="0" err="1">
                <a:solidFill>
                  <a:srgbClr val="FFFFFF"/>
                </a:solidFill>
              </a:rPr>
              <a:t>semente</a:t>
            </a:r>
            <a:r>
              <a:rPr lang="en-US" sz="1500" dirty="0">
                <a:solidFill>
                  <a:srgbClr val="FFFFFF"/>
                </a:solidFill>
              </a:rPr>
              <a:t> boa que </a:t>
            </a:r>
            <a:r>
              <a:rPr lang="en-US" sz="1500" dirty="0" err="1">
                <a:solidFill>
                  <a:srgbClr val="FFFFFF"/>
                </a:solidFill>
              </a:rPr>
              <a:t>lançamos</a:t>
            </a:r>
            <a:r>
              <a:rPr lang="en-US" sz="1500" dirty="0">
                <a:solidFill>
                  <a:srgbClr val="FFFFFF"/>
                </a:solidFill>
              </a:rPr>
              <a:t> </a:t>
            </a:r>
            <a:r>
              <a:rPr lang="en-US" sz="1500" dirty="0" err="1">
                <a:solidFill>
                  <a:srgbClr val="FFFFFF"/>
                </a:solidFill>
              </a:rPr>
              <a:t>hoje</a:t>
            </a:r>
            <a:r>
              <a:rPr lang="en-US" sz="1500" dirty="0">
                <a:solidFill>
                  <a:srgbClr val="FFFFFF"/>
                </a:solidFill>
              </a:rPr>
              <a:t> no solo da </a:t>
            </a:r>
            <a:r>
              <a:rPr lang="en-US" sz="1500" dirty="0" err="1">
                <a:solidFill>
                  <a:srgbClr val="FFFFFF"/>
                </a:solidFill>
              </a:rPr>
              <a:t>vida</a:t>
            </a:r>
            <a:r>
              <a:rPr lang="en-US" sz="1500" dirty="0">
                <a:solidFill>
                  <a:srgbClr val="FFFFFF"/>
                </a:solidFill>
              </a:rPr>
              <a:t>. Se for para </a:t>
            </a:r>
            <a:r>
              <a:rPr lang="en-US" sz="1500" dirty="0" err="1">
                <a:solidFill>
                  <a:srgbClr val="FFFFFF"/>
                </a:solidFill>
              </a:rPr>
              <a:t>semear</a:t>
            </a:r>
            <a:r>
              <a:rPr lang="en-US" sz="1500" dirty="0">
                <a:solidFill>
                  <a:srgbClr val="FFFFFF"/>
                </a:solidFill>
              </a:rPr>
              <a:t>, </a:t>
            </a:r>
            <a:r>
              <a:rPr lang="en-US" sz="1500" dirty="0" err="1">
                <a:solidFill>
                  <a:srgbClr val="FFFFFF"/>
                </a:solidFill>
              </a:rPr>
              <a:t>então</a:t>
            </a:r>
            <a:r>
              <a:rPr lang="en-US" sz="1500" dirty="0">
                <a:solidFill>
                  <a:srgbClr val="FFFFFF"/>
                </a:solidFill>
              </a:rPr>
              <a:t> que </a:t>
            </a:r>
            <a:r>
              <a:rPr lang="en-US" sz="1500" dirty="0" err="1">
                <a:solidFill>
                  <a:srgbClr val="FFFFFF"/>
                </a:solidFill>
              </a:rPr>
              <a:t>seja</a:t>
            </a:r>
            <a:r>
              <a:rPr lang="en-US" sz="1500" dirty="0">
                <a:solidFill>
                  <a:srgbClr val="FFFFFF"/>
                </a:solidFill>
              </a:rPr>
              <a:t> para </a:t>
            </a:r>
            <a:r>
              <a:rPr lang="en-US" sz="1500" dirty="0" err="1">
                <a:solidFill>
                  <a:srgbClr val="FFFFFF"/>
                </a:solidFill>
              </a:rPr>
              <a:t>produzir</a:t>
            </a:r>
            <a:r>
              <a:rPr lang="en-US" sz="1500" dirty="0">
                <a:solidFill>
                  <a:srgbClr val="FFFFFF"/>
                </a:solidFill>
              </a:rPr>
              <a:t> </a:t>
            </a:r>
            <a:r>
              <a:rPr lang="en-US" sz="1500" dirty="0" err="1">
                <a:solidFill>
                  <a:srgbClr val="FFFFFF"/>
                </a:solidFill>
              </a:rPr>
              <a:t>milhões</a:t>
            </a:r>
            <a:r>
              <a:rPr lang="en-US" sz="1500" dirty="0">
                <a:solidFill>
                  <a:srgbClr val="FFFFFF"/>
                </a:solidFill>
              </a:rPr>
              <a:t> de </a:t>
            </a:r>
            <a:r>
              <a:rPr lang="en-US" sz="1500" dirty="0" err="1">
                <a:solidFill>
                  <a:srgbClr val="FFFFFF"/>
                </a:solidFill>
              </a:rPr>
              <a:t>sorrisos</a:t>
            </a:r>
            <a:r>
              <a:rPr lang="en-US" sz="1500" dirty="0">
                <a:solidFill>
                  <a:srgbClr val="FFFFFF"/>
                </a:solidFill>
              </a:rPr>
              <a:t>, de </a:t>
            </a:r>
            <a:r>
              <a:rPr lang="en-US" sz="1500" dirty="0" err="1">
                <a:solidFill>
                  <a:srgbClr val="FFFFFF"/>
                </a:solidFill>
              </a:rPr>
              <a:t>solidariedade</a:t>
            </a:r>
            <a:r>
              <a:rPr lang="en-US" sz="1500" dirty="0">
                <a:solidFill>
                  <a:srgbClr val="FFFFFF"/>
                </a:solidFill>
              </a:rPr>
              <a:t> e </a:t>
            </a:r>
            <a:r>
              <a:rPr lang="en-US" sz="1500" dirty="0" err="1">
                <a:solidFill>
                  <a:srgbClr val="FFFFFF"/>
                </a:solidFill>
              </a:rPr>
              <a:t>amizade</a:t>
            </a:r>
            <a:r>
              <a:rPr lang="en-US" sz="1500" dirty="0">
                <a:solidFill>
                  <a:srgbClr val="FFFFFF"/>
                </a:solidFill>
              </a:rPr>
              <a:t>. “ Cora </a:t>
            </a:r>
            <a:r>
              <a:rPr lang="en-US" sz="1500" dirty="0" err="1">
                <a:solidFill>
                  <a:srgbClr val="FFFFFF"/>
                </a:solidFill>
              </a:rPr>
              <a:t>Coralina</a:t>
            </a:r>
            <a:r>
              <a:rPr lang="en-US" sz="1500" dirty="0">
                <a:solidFill>
                  <a:srgbClr val="FFFFFF"/>
                </a:solidFill>
              </a:rPr>
              <a:t>.</a:t>
            </a:r>
          </a:p>
        </p:txBody>
      </p:sp>
    </p:spTree>
    <p:extLst>
      <p:ext uri="{BB962C8B-B14F-4D97-AF65-F5344CB8AC3E}">
        <p14:creationId xmlns:p14="http://schemas.microsoft.com/office/powerpoint/2010/main" val="3875593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E9D4CC4F-460F-440E-B785-FBE9078FB7CF}"/>
              </a:ext>
            </a:extLst>
          </p:cNvPr>
          <p:cNvSpPr txBox="1">
            <a:spLocks/>
          </p:cNvSpPr>
          <p:nvPr/>
        </p:nvSpPr>
        <p:spPr>
          <a:xfrm>
            <a:off x="1851213" y="140676"/>
            <a:ext cx="8489574" cy="424227"/>
          </a:xfrm>
          <a:prstGeom prst="rect">
            <a:avLst/>
          </a:prstGeom>
        </p:spPr>
        <p:txBody>
          <a:bodyPr vert="horz" lIns="91440" tIns="45720" rIns="91440" bIns="45720" rtlCol="0" anchor="b">
            <a:normAutofit fontScale="67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200" dirty="0">
                <a:solidFill>
                  <a:schemeClr val="tx1">
                    <a:lumMod val="85000"/>
                    <a:lumOff val="15000"/>
                  </a:schemeClr>
                </a:solidFill>
              </a:rPr>
              <a:t>FASE 02 (</a:t>
            </a:r>
            <a:r>
              <a:rPr lang="en-US" sz="4200" dirty="0" err="1">
                <a:solidFill>
                  <a:schemeClr val="tx1">
                    <a:lumMod val="85000"/>
                    <a:lumOff val="15000"/>
                  </a:schemeClr>
                </a:solidFill>
              </a:rPr>
              <a:t>Processamento</a:t>
            </a:r>
            <a:r>
              <a:rPr lang="en-US" sz="4200" dirty="0">
                <a:solidFill>
                  <a:schemeClr val="tx1">
                    <a:lumMod val="85000"/>
                    <a:lumOff val="15000"/>
                  </a:schemeClr>
                </a:solidFill>
              </a:rPr>
              <a:t>) – Ata e </a:t>
            </a:r>
            <a:r>
              <a:rPr lang="en-US" sz="4200" dirty="0" err="1">
                <a:solidFill>
                  <a:schemeClr val="tx1">
                    <a:lumMod val="85000"/>
                    <a:lumOff val="15000"/>
                  </a:schemeClr>
                </a:solidFill>
              </a:rPr>
              <a:t>Audiência</a:t>
            </a:r>
            <a:r>
              <a:rPr lang="en-US" sz="4200" dirty="0">
                <a:solidFill>
                  <a:schemeClr val="tx1">
                    <a:lumMod val="85000"/>
                    <a:lumOff val="15000"/>
                  </a:schemeClr>
                </a:solidFill>
              </a:rPr>
              <a:t> de </a:t>
            </a:r>
            <a:r>
              <a:rPr lang="en-US" sz="4200" dirty="0" err="1">
                <a:solidFill>
                  <a:schemeClr val="tx1">
                    <a:lumMod val="85000"/>
                    <a:lumOff val="15000"/>
                  </a:schemeClr>
                </a:solidFill>
              </a:rPr>
              <a:t>Conciliação</a:t>
            </a:r>
            <a:endParaRPr lang="en-US" sz="4200" dirty="0">
              <a:solidFill>
                <a:schemeClr val="tx1">
                  <a:lumMod val="85000"/>
                  <a:lumOff val="15000"/>
                </a:schemeClr>
              </a:solidFill>
            </a:endParaRPr>
          </a:p>
        </p:txBody>
      </p:sp>
      <p:pic>
        <p:nvPicPr>
          <p:cNvPr id="4" name="Picture 2" descr="Cori-MG">
            <a:extLst>
              <a:ext uri="{FF2B5EF4-FFF2-40B4-BE49-F238E27FC236}">
                <a16:creationId xmlns:a16="http://schemas.microsoft.com/office/drawing/2014/main" id="{E12FAB7B-7B44-4460-B909-8B7210BEA3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FE6B75A1-450C-4C6E-A522-B6BE04263710}"/>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pic>
        <p:nvPicPr>
          <p:cNvPr id="2" name="Imagem 1">
            <a:extLst>
              <a:ext uri="{FF2B5EF4-FFF2-40B4-BE49-F238E27FC236}">
                <a16:creationId xmlns:a16="http://schemas.microsoft.com/office/drawing/2014/main" id="{D3E06648-D4A9-47B1-9496-3B81A22D9826}"/>
              </a:ext>
            </a:extLst>
          </p:cNvPr>
          <p:cNvPicPr>
            <a:picLocks noChangeAspect="1"/>
          </p:cNvPicPr>
          <p:nvPr/>
        </p:nvPicPr>
        <p:blipFill>
          <a:blip r:embed="rId4"/>
          <a:stretch>
            <a:fillRect/>
          </a:stretch>
        </p:blipFill>
        <p:spPr>
          <a:xfrm>
            <a:off x="2771775" y="676275"/>
            <a:ext cx="6648450" cy="5505450"/>
          </a:xfrm>
          <a:prstGeom prst="rect">
            <a:avLst/>
          </a:prstGeom>
        </p:spPr>
      </p:pic>
    </p:spTree>
    <p:extLst>
      <p:ext uri="{BB962C8B-B14F-4D97-AF65-F5344CB8AC3E}">
        <p14:creationId xmlns:p14="http://schemas.microsoft.com/office/powerpoint/2010/main" val="12217930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E9D4CC4F-460F-440E-B785-FBE9078FB7CF}"/>
              </a:ext>
            </a:extLst>
          </p:cNvPr>
          <p:cNvSpPr txBox="1">
            <a:spLocks/>
          </p:cNvSpPr>
          <p:nvPr/>
        </p:nvSpPr>
        <p:spPr>
          <a:xfrm>
            <a:off x="1851213" y="140676"/>
            <a:ext cx="8489574" cy="424227"/>
          </a:xfrm>
          <a:prstGeom prst="rect">
            <a:avLst/>
          </a:prstGeom>
        </p:spPr>
        <p:txBody>
          <a:bodyPr vert="horz" lIns="91440" tIns="45720" rIns="91440" bIns="45720" rtlCol="0" anchor="b">
            <a:normAutofit fontScale="67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200" dirty="0">
                <a:solidFill>
                  <a:schemeClr val="tx1">
                    <a:lumMod val="85000"/>
                    <a:lumOff val="15000"/>
                  </a:schemeClr>
                </a:solidFill>
              </a:rPr>
              <a:t>FASE 02 (</a:t>
            </a:r>
            <a:r>
              <a:rPr lang="en-US" sz="4200" dirty="0" err="1">
                <a:solidFill>
                  <a:schemeClr val="tx1">
                    <a:lumMod val="85000"/>
                    <a:lumOff val="15000"/>
                  </a:schemeClr>
                </a:solidFill>
              </a:rPr>
              <a:t>Processamento</a:t>
            </a:r>
            <a:r>
              <a:rPr lang="en-US" sz="4200" dirty="0">
                <a:solidFill>
                  <a:schemeClr val="tx1">
                    <a:lumMod val="85000"/>
                    <a:lumOff val="15000"/>
                  </a:schemeClr>
                </a:solidFill>
              </a:rPr>
              <a:t>) – Ata e </a:t>
            </a:r>
            <a:r>
              <a:rPr lang="en-US" sz="4200" dirty="0" err="1">
                <a:solidFill>
                  <a:schemeClr val="tx1">
                    <a:lumMod val="85000"/>
                    <a:lumOff val="15000"/>
                  </a:schemeClr>
                </a:solidFill>
              </a:rPr>
              <a:t>Audiência</a:t>
            </a:r>
            <a:r>
              <a:rPr lang="en-US" sz="4200" dirty="0">
                <a:solidFill>
                  <a:schemeClr val="tx1">
                    <a:lumMod val="85000"/>
                    <a:lumOff val="15000"/>
                  </a:schemeClr>
                </a:solidFill>
              </a:rPr>
              <a:t> de </a:t>
            </a:r>
            <a:r>
              <a:rPr lang="en-US" sz="4200" dirty="0" err="1">
                <a:solidFill>
                  <a:schemeClr val="tx1">
                    <a:lumMod val="85000"/>
                    <a:lumOff val="15000"/>
                  </a:schemeClr>
                </a:solidFill>
              </a:rPr>
              <a:t>Conciliação</a:t>
            </a:r>
            <a:endParaRPr lang="en-US" sz="4200" dirty="0">
              <a:solidFill>
                <a:schemeClr val="tx1">
                  <a:lumMod val="85000"/>
                  <a:lumOff val="15000"/>
                </a:schemeClr>
              </a:solidFill>
            </a:endParaRPr>
          </a:p>
        </p:txBody>
      </p:sp>
      <p:pic>
        <p:nvPicPr>
          <p:cNvPr id="4" name="Picture 2" descr="Cori-MG">
            <a:extLst>
              <a:ext uri="{FF2B5EF4-FFF2-40B4-BE49-F238E27FC236}">
                <a16:creationId xmlns:a16="http://schemas.microsoft.com/office/drawing/2014/main" id="{E12FAB7B-7B44-4460-B909-8B7210BEA3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FE6B75A1-450C-4C6E-A522-B6BE04263710}"/>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pic>
        <p:nvPicPr>
          <p:cNvPr id="6" name="Imagem 5">
            <a:extLst>
              <a:ext uri="{FF2B5EF4-FFF2-40B4-BE49-F238E27FC236}">
                <a16:creationId xmlns:a16="http://schemas.microsoft.com/office/drawing/2014/main" id="{F5EF24BD-783C-42D9-88BF-E964F09D1F22}"/>
              </a:ext>
            </a:extLst>
          </p:cNvPr>
          <p:cNvPicPr>
            <a:picLocks noChangeAspect="1"/>
          </p:cNvPicPr>
          <p:nvPr/>
        </p:nvPicPr>
        <p:blipFill>
          <a:blip r:embed="rId4"/>
          <a:stretch>
            <a:fillRect/>
          </a:stretch>
        </p:blipFill>
        <p:spPr>
          <a:xfrm>
            <a:off x="3093244" y="501835"/>
            <a:ext cx="6005512" cy="5822766"/>
          </a:xfrm>
          <a:prstGeom prst="rect">
            <a:avLst/>
          </a:prstGeom>
        </p:spPr>
      </p:pic>
    </p:spTree>
    <p:extLst>
      <p:ext uri="{BB962C8B-B14F-4D97-AF65-F5344CB8AC3E}">
        <p14:creationId xmlns:p14="http://schemas.microsoft.com/office/powerpoint/2010/main" val="2770590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E9D4CC4F-460F-440E-B785-FBE9078FB7CF}"/>
              </a:ext>
            </a:extLst>
          </p:cNvPr>
          <p:cNvSpPr txBox="1">
            <a:spLocks/>
          </p:cNvSpPr>
          <p:nvPr/>
        </p:nvSpPr>
        <p:spPr>
          <a:xfrm>
            <a:off x="1851213" y="140676"/>
            <a:ext cx="8489574" cy="424227"/>
          </a:xfrm>
          <a:prstGeom prst="rect">
            <a:avLst/>
          </a:prstGeom>
        </p:spPr>
        <p:txBody>
          <a:bodyPr vert="horz" lIns="91440" tIns="45720" rIns="91440" bIns="45720" rtlCol="0" anchor="b">
            <a:normAutofit fontScale="67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200" dirty="0">
                <a:solidFill>
                  <a:schemeClr val="tx1">
                    <a:lumMod val="85000"/>
                    <a:lumOff val="15000"/>
                  </a:schemeClr>
                </a:solidFill>
              </a:rPr>
              <a:t>FASE 02 (</a:t>
            </a:r>
            <a:r>
              <a:rPr lang="en-US" sz="4200" dirty="0" err="1">
                <a:solidFill>
                  <a:schemeClr val="tx1">
                    <a:lumMod val="85000"/>
                    <a:lumOff val="15000"/>
                  </a:schemeClr>
                </a:solidFill>
              </a:rPr>
              <a:t>Processamento</a:t>
            </a:r>
            <a:r>
              <a:rPr lang="en-US" sz="4200" dirty="0">
                <a:solidFill>
                  <a:schemeClr val="tx1">
                    <a:lumMod val="85000"/>
                    <a:lumOff val="15000"/>
                  </a:schemeClr>
                </a:solidFill>
              </a:rPr>
              <a:t>) – </a:t>
            </a:r>
            <a:r>
              <a:rPr lang="en-US" sz="4200" dirty="0" err="1">
                <a:solidFill>
                  <a:schemeClr val="tx1">
                    <a:lumMod val="85000"/>
                    <a:lumOff val="15000"/>
                  </a:schemeClr>
                </a:solidFill>
              </a:rPr>
              <a:t>Ficha</a:t>
            </a:r>
            <a:r>
              <a:rPr lang="en-US" sz="4200" dirty="0">
                <a:solidFill>
                  <a:schemeClr val="tx1">
                    <a:lumMod val="85000"/>
                    <a:lumOff val="15000"/>
                  </a:schemeClr>
                </a:solidFill>
              </a:rPr>
              <a:t> de </a:t>
            </a:r>
            <a:r>
              <a:rPr lang="en-US" sz="4200" dirty="0" err="1">
                <a:solidFill>
                  <a:schemeClr val="tx1">
                    <a:lumMod val="85000"/>
                    <a:lumOff val="15000"/>
                  </a:schemeClr>
                </a:solidFill>
              </a:rPr>
              <a:t>Cadastro</a:t>
            </a:r>
            <a:endParaRPr lang="en-US" sz="4200" dirty="0">
              <a:solidFill>
                <a:schemeClr val="tx1">
                  <a:lumMod val="85000"/>
                  <a:lumOff val="15000"/>
                </a:schemeClr>
              </a:solidFill>
            </a:endParaRPr>
          </a:p>
        </p:txBody>
      </p:sp>
      <p:pic>
        <p:nvPicPr>
          <p:cNvPr id="4" name="Picture 2" descr="Cori-MG">
            <a:extLst>
              <a:ext uri="{FF2B5EF4-FFF2-40B4-BE49-F238E27FC236}">
                <a16:creationId xmlns:a16="http://schemas.microsoft.com/office/drawing/2014/main" id="{E12FAB7B-7B44-4460-B909-8B7210BEA3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FE6B75A1-450C-4C6E-A522-B6BE04263710}"/>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pic>
        <p:nvPicPr>
          <p:cNvPr id="2" name="Imagem 1">
            <a:extLst>
              <a:ext uri="{FF2B5EF4-FFF2-40B4-BE49-F238E27FC236}">
                <a16:creationId xmlns:a16="http://schemas.microsoft.com/office/drawing/2014/main" id="{8D40152C-215F-467D-A493-7E060CC8F7F5}"/>
              </a:ext>
            </a:extLst>
          </p:cNvPr>
          <p:cNvPicPr>
            <a:picLocks noChangeAspect="1"/>
          </p:cNvPicPr>
          <p:nvPr/>
        </p:nvPicPr>
        <p:blipFill>
          <a:blip r:embed="rId4"/>
          <a:stretch>
            <a:fillRect/>
          </a:stretch>
        </p:blipFill>
        <p:spPr>
          <a:xfrm>
            <a:off x="1851213" y="497499"/>
            <a:ext cx="8115300" cy="6360501"/>
          </a:xfrm>
          <a:prstGeom prst="rect">
            <a:avLst/>
          </a:prstGeom>
        </p:spPr>
      </p:pic>
    </p:spTree>
    <p:extLst>
      <p:ext uri="{BB962C8B-B14F-4D97-AF65-F5344CB8AC3E}">
        <p14:creationId xmlns:p14="http://schemas.microsoft.com/office/powerpoint/2010/main" val="40365724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E9D4CC4F-460F-440E-B785-FBE9078FB7CF}"/>
              </a:ext>
            </a:extLst>
          </p:cNvPr>
          <p:cNvSpPr txBox="1">
            <a:spLocks/>
          </p:cNvSpPr>
          <p:nvPr/>
        </p:nvSpPr>
        <p:spPr>
          <a:xfrm>
            <a:off x="1851213" y="140676"/>
            <a:ext cx="8489574" cy="424227"/>
          </a:xfrm>
          <a:prstGeom prst="rect">
            <a:avLst/>
          </a:prstGeom>
        </p:spPr>
        <p:txBody>
          <a:bodyPr vert="horz" lIns="91440" tIns="45720" rIns="91440" bIns="45720" rtlCol="0" anchor="b">
            <a:normAutofit fontScale="67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200" dirty="0">
                <a:solidFill>
                  <a:schemeClr val="tx1">
                    <a:lumMod val="85000"/>
                    <a:lumOff val="15000"/>
                  </a:schemeClr>
                </a:solidFill>
              </a:rPr>
              <a:t>FASE 02 (</a:t>
            </a:r>
            <a:r>
              <a:rPr lang="en-US" sz="4200" dirty="0" err="1">
                <a:solidFill>
                  <a:schemeClr val="tx1">
                    <a:lumMod val="85000"/>
                    <a:lumOff val="15000"/>
                  </a:schemeClr>
                </a:solidFill>
              </a:rPr>
              <a:t>Processamento</a:t>
            </a:r>
            <a:r>
              <a:rPr lang="en-US" sz="4200" dirty="0">
                <a:solidFill>
                  <a:schemeClr val="tx1">
                    <a:lumMod val="85000"/>
                    <a:lumOff val="15000"/>
                  </a:schemeClr>
                </a:solidFill>
              </a:rPr>
              <a:t>) – </a:t>
            </a:r>
            <a:r>
              <a:rPr lang="en-US" sz="4200" dirty="0" err="1">
                <a:solidFill>
                  <a:schemeClr val="tx1">
                    <a:lumMod val="85000"/>
                    <a:lumOff val="15000"/>
                  </a:schemeClr>
                </a:solidFill>
              </a:rPr>
              <a:t>Ficha</a:t>
            </a:r>
            <a:r>
              <a:rPr lang="en-US" sz="4200" dirty="0">
                <a:solidFill>
                  <a:schemeClr val="tx1">
                    <a:lumMod val="85000"/>
                    <a:lumOff val="15000"/>
                  </a:schemeClr>
                </a:solidFill>
              </a:rPr>
              <a:t> de </a:t>
            </a:r>
            <a:r>
              <a:rPr lang="en-US" sz="4200" dirty="0" err="1">
                <a:solidFill>
                  <a:schemeClr val="tx1">
                    <a:lumMod val="85000"/>
                    <a:lumOff val="15000"/>
                  </a:schemeClr>
                </a:solidFill>
              </a:rPr>
              <a:t>Cadastro</a:t>
            </a:r>
            <a:endParaRPr lang="en-US" sz="4200" dirty="0">
              <a:solidFill>
                <a:schemeClr val="tx1">
                  <a:lumMod val="85000"/>
                  <a:lumOff val="15000"/>
                </a:schemeClr>
              </a:solidFill>
            </a:endParaRPr>
          </a:p>
        </p:txBody>
      </p:sp>
      <p:pic>
        <p:nvPicPr>
          <p:cNvPr id="4" name="Picture 2" descr="Cori-MG">
            <a:extLst>
              <a:ext uri="{FF2B5EF4-FFF2-40B4-BE49-F238E27FC236}">
                <a16:creationId xmlns:a16="http://schemas.microsoft.com/office/drawing/2014/main" id="{E12FAB7B-7B44-4460-B909-8B7210BEA3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FE6B75A1-450C-4C6E-A522-B6BE04263710}"/>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pic>
        <p:nvPicPr>
          <p:cNvPr id="6" name="Imagem 5">
            <a:extLst>
              <a:ext uri="{FF2B5EF4-FFF2-40B4-BE49-F238E27FC236}">
                <a16:creationId xmlns:a16="http://schemas.microsoft.com/office/drawing/2014/main" id="{A75DB367-5760-4F7F-B02E-A2D048668306}"/>
              </a:ext>
            </a:extLst>
          </p:cNvPr>
          <p:cNvPicPr>
            <a:picLocks noChangeAspect="1"/>
          </p:cNvPicPr>
          <p:nvPr/>
        </p:nvPicPr>
        <p:blipFill>
          <a:blip r:embed="rId4"/>
          <a:stretch>
            <a:fillRect/>
          </a:stretch>
        </p:blipFill>
        <p:spPr>
          <a:xfrm>
            <a:off x="2038350" y="681037"/>
            <a:ext cx="8115300" cy="5495925"/>
          </a:xfrm>
          <a:prstGeom prst="rect">
            <a:avLst/>
          </a:prstGeom>
        </p:spPr>
      </p:pic>
    </p:spTree>
    <p:extLst>
      <p:ext uri="{BB962C8B-B14F-4D97-AF65-F5344CB8AC3E}">
        <p14:creationId xmlns:p14="http://schemas.microsoft.com/office/powerpoint/2010/main" val="24246081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E9D4CC4F-460F-440E-B785-FBE9078FB7CF}"/>
              </a:ext>
            </a:extLst>
          </p:cNvPr>
          <p:cNvSpPr txBox="1">
            <a:spLocks/>
          </p:cNvSpPr>
          <p:nvPr/>
        </p:nvSpPr>
        <p:spPr>
          <a:xfrm>
            <a:off x="1851213" y="140676"/>
            <a:ext cx="8489574" cy="424227"/>
          </a:xfrm>
          <a:prstGeom prst="rect">
            <a:avLst/>
          </a:prstGeom>
        </p:spPr>
        <p:txBody>
          <a:bodyPr vert="horz" lIns="91440" tIns="45720" rIns="91440" bIns="45720" rtlCol="0" anchor="b">
            <a:normAutofit fontScale="67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200" dirty="0">
                <a:solidFill>
                  <a:schemeClr val="tx1">
                    <a:lumMod val="85000"/>
                    <a:lumOff val="15000"/>
                  </a:schemeClr>
                </a:solidFill>
              </a:rPr>
              <a:t>FASE 02 (</a:t>
            </a:r>
            <a:r>
              <a:rPr lang="en-US" sz="4200" dirty="0" err="1">
                <a:solidFill>
                  <a:schemeClr val="tx1">
                    <a:lumMod val="85000"/>
                    <a:lumOff val="15000"/>
                  </a:schemeClr>
                </a:solidFill>
              </a:rPr>
              <a:t>Processamento</a:t>
            </a:r>
            <a:r>
              <a:rPr lang="en-US" sz="4200" dirty="0">
                <a:solidFill>
                  <a:schemeClr val="tx1">
                    <a:lumMod val="85000"/>
                    <a:lumOff val="15000"/>
                  </a:schemeClr>
                </a:solidFill>
              </a:rPr>
              <a:t>) – </a:t>
            </a:r>
            <a:r>
              <a:rPr lang="en-US" sz="4200" dirty="0" err="1">
                <a:solidFill>
                  <a:schemeClr val="tx1">
                    <a:lumMod val="85000"/>
                    <a:lumOff val="15000"/>
                  </a:schemeClr>
                </a:solidFill>
              </a:rPr>
              <a:t>Ficha</a:t>
            </a:r>
            <a:r>
              <a:rPr lang="en-US" sz="4200" dirty="0">
                <a:solidFill>
                  <a:schemeClr val="tx1">
                    <a:lumMod val="85000"/>
                    <a:lumOff val="15000"/>
                  </a:schemeClr>
                </a:solidFill>
              </a:rPr>
              <a:t> de </a:t>
            </a:r>
            <a:r>
              <a:rPr lang="en-US" sz="4200" dirty="0" err="1">
                <a:solidFill>
                  <a:schemeClr val="tx1">
                    <a:lumMod val="85000"/>
                    <a:lumOff val="15000"/>
                  </a:schemeClr>
                </a:solidFill>
              </a:rPr>
              <a:t>Cadastro</a:t>
            </a:r>
            <a:endParaRPr lang="en-US" sz="4200" dirty="0">
              <a:solidFill>
                <a:schemeClr val="tx1">
                  <a:lumMod val="85000"/>
                  <a:lumOff val="15000"/>
                </a:schemeClr>
              </a:solidFill>
            </a:endParaRPr>
          </a:p>
        </p:txBody>
      </p:sp>
      <p:pic>
        <p:nvPicPr>
          <p:cNvPr id="4" name="Picture 2" descr="Cori-MG">
            <a:extLst>
              <a:ext uri="{FF2B5EF4-FFF2-40B4-BE49-F238E27FC236}">
                <a16:creationId xmlns:a16="http://schemas.microsoft.com/office/drawing/2014/main" id="{E12FAB7B-7B44-4460-B909-8B7210BEA3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FE6B75A1-450C-4C6E-A522-B6BE04263710}"/>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sp>
        <p:nvSpPr>
          <p:cNvPr id="7" name="Título 1">
            <a:extLst>
              <a:ext uri="{FF2B5EF4-FFF2-40B4-BE49-F238E27FC236}">
                <a16:creationId xmlns:a16="http://schemas.microsoft.com/office/drawing/2014/main" id="{3719D009-F769-40D7-9A46-83DE79DC70F1}"/>
              </a:ext>
            </a:extLst>
          </p:cNvPr>
          <p:cNvSpPr txBox="1">
            <a:spLocks/>
          </p:cNvSpPr>
          <p:nvPr/>
        </p:nvSpPr>
        <p:spPr>
          <a:xfrm>
            <a:off x="76199" y="140675"/>
            <a:ext cx="12115801" cy="6172201"/>
          </a:xfrm>
          <a:prstGeom prst="rect">
            <a:avLst/>
          </a:prstGeom>
        </p:spPr>
        <p:txBody>
          <a:bodyPr vert="horz" lIns="91440" tIns="45720" rIns="91440" bIns="45720" rtlCol="0" anchor="b">
            <a:normAutofit fontScale="62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685800" lvl="0" indent="-685800" algn="just">
              <a:buFont typeface="Wingdings" panose="05000000000000000000" pitchFamily="2" charset="2"/>
              <a:buChar char="Ø"/>
            </a:pPr>
            <a:r>
              <a:rPr lang="pt-BR" dirty="0"/>
              <a:t>Cadastrar o imóvel preferencialmente no nome da mulher (XI, art. 10, Lei nº 13.465/17).</a:t>
            </a:r>
          </a:p>
          <a:p>
            <a:pPr lvl="0" algn="just"/>
            <a:endParaRPr lang="pt-BR" dirty="0"/>
          </a:p>
          <a:p>
            <a:pPr marL="685800" lvl="0" indent="-685800" algn="just">
              <a:buFont typeface="Wingdings" panose="05000000000000000000" pitchFamily="2" charset="2"/>
              <a:buChar char="Ø"/>
            </a:pPr>
            <a:r>
              <a:rPr lang="pt-BR" b="1" dirty="0"/>
              <a:t>Ocupante herdeiro</a:t>
            </a:r>
            <a:r>
              <a:rPr lang="pt-BR" dirty="0"/>
              <a:t>: Se os demais herdeiros manifestarem anuência, o título será outorgado apenas ao atual posseiro, em regime de exclusividade. Se não houver anuência, outorgar o título a todos os herdeiros.</a:t>
            </a:r>
          </a:p>
          <a:p>
            <a:pPr lvl="0" algn="just"/>
            <a:endParaRPr lang="pt-BR" dirty="0"/>
          </a:p>
          <a:p>
            <a:pPr marL="685800" lvl="0" indent="-685800" algn="just">
              <a:buFont typeface="Wingdings" panose="05000000000000000000" pitchFamily="2" charset="2"/>
              <a:buChar char="Ø"/>
            </a:pPr>
            <a:r>
              <a:rPr lang="pt-BR" b="1" dirty="0"/>
              <a:t>Ocupante em processo de separação ou divórcio:</a:t>
            </a:r>
            <a:r>
              <a:rPr lang="pt-BR" dirty="0"/>
              <a:t> excluir o nome do cônjuge como beneficiário na regularização se o regime for o de separação absoluta ou convencional de bens. Não compete ao Município a análise da divisão de eventual patrimônio comum do casal em separação. </a:t>
            </a:r>
          </a:p>
          <a:p>
            <a:pPr lvl="0" algn="just"/>
            <a:endParaRPr lang="pt-BR" dirty="0"/>
          </a:p>
          <a:p>
            <a:pPr marL="685800" lvl="0" indent="-685800" algn="just">
              <a:buFont typeface="Wingdings" panose="05000000000000000000" pitchFamily="2" charset="2"/>
              <a:buChar char="Ø"/>
            </a:pPr>
            <a:r>
              <a:rPr lang="pt-BR" b="1" dirty="0"/>
              <a:t>Ocupante já divorciado:</a:t>
            </a:r>
            <a:r>
              <a:rPr lang="pt-BR" dirty="0"/>
              <a:t> analisar a quem competiu o imóvel no processo de divórcio ou na escritura de divórcio. Se não houve disposição quanto aos bens do casal, excluir o nome do cônjuge como beneficiário na regularização se o regime for o de separação absoluta ou convencional de bens. Não compete ao Município a análise da divisão de eventual patrimônio comum do casal divorciado.</a:t>
            </a:r>
            <a:endParaRPr lang="en-US" sz="4200" dirty="0">
              <a:solidFill>
                <a:schemeClr val="tx1">
                  <a:lumMod val="85000"/>
                  <a:lumOff val="15000"/>
                </a:schemeClr>
              </a:solidFill>
            </a:endParaRPr>
          </a:p>
        </p:txBody>
      </p:sp>
    </p:spTree>
    <p:extLst>
      <p:ext uri="{BB962C8B-B14F-4D97-AF65-F5344CB8AC3E}">
        <p14:creationId xmlns:p14="http://schemas.microsoft.com/office/powerpoint/2010/main" val="19259852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ori-MG">
            <a:extLst>
              <a:ext uri="{FF2B5EF4-FFF2-40B4-BE49-F238E27FC236}">
                <a16:creationId xmlns:a16="http://schemas.microsoft.com/office/drawing/2014/main" id="{A3D811E3-887B-483C-84D6-28CC334A35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C1DC6A4D-C86D-4DFF-BF77-FFF89CB59572}"/>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sp>
        <p:nvSpPr>
          <p:cNvPr id="6" name="Título 1">
            <a:extLst>
              <a:ext uri="{FF2B5EF4-FFF2-40B4-BE49-F238E27FC236}">
                <a16:creationId xmlns:a16="http://schemas.microsoft.com/office/drawing/2014/main" id="{5E6EF579-499F-40AB-B5F8-900A43712057}"/>
              </a:ext>
            </a:extLst>
          </p:cNvPr>
          <p:cNvSpPr txBox="1">
            <a:spLocks/>
          </p:cNvSpPr>
          <p:nvPr/>
        </p:nvSpPr>
        <p:spPr>
          <a:xfrm>
            <a:off x="1851213" y="140676"/>
            <a:ext cx="8489574" cy="424227"/>
          </a:xfrm>
          <a:prstGeom prst="rect">
            <a:avLst/>
          </a:prstGeom>
        </p:spPr>
        <p:txBody>
          <a:bodyPr vert="horz" lIns="91440" tIns="45720" rIns="91440" bIns="45720" rtlCol="0" anchor="b">
            <a:normAutofit fontScale="67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200" dirty="0">
                <a:solidFill>
                  <a:schemeClr val="tx1">
                    <a:lumMod val="85000"/>
                    <a:lumOff val="15000"/>
                  </a:schemeClr>
                </a:solidFill>
              </a:rPr>
              <a:t>FASE 03 – </a:t>
            </a:r>
            <a:r>
              <a:rPr lang="en-US" sz="4200" dirty="0" err="1">
                <a:solidFill>
                  <a:schemeClr val="tx1">
                    <a:lumMod val="85000"/>
                    <a:lumOff val="15000"/>
                  </a:schemeClr>
                </a:solidFill>
              </a:rPr>
              <a:t>Projeto</a:t>
            </a:r>
            <a:r>
              <a:rPr lang="en-US" sz="4200" dirty="0">
                <a:solidFill>
                  <a:schemeClr val="tx1">
                    <a:lumMod val="85000"/>
                    <a:lumOff val="15000"/>
                  </a:schemeClr>
                </a:solidFill>
              </a:rPr>
              <a:t> de </a:t>
            </a:r>
            <a:r>
              <a:rPr lang="en-US" sz="4200" dirty="0" err="1">
                <a:solidFill>
                  <a:schemeClr val="tx1">
                    <a:lumMod val="85000"/>
                    <a:lumOff val="15000"/>
                  </a:schemeClr>
                </a:solidFill>
              </a:rPr>
              <a:t>Regularização</a:t>
            </a:r>
            <a:r>
              <a:rPr lang="en-US" sz="4200" dirty="0">
                <a:solidFill>
                  <a:schemeClr val="tx1">
                    <a:lumMod val="85000"/>
                    <a:lumOff val="15000"/>
                  </a:schemeClr>
                </a:solidFill>
              </a:rPr>
              <a:t> </a:t>
            </a:r>
            <a:r>
              <a:rPr lang="en-US" sz="4200" dirty="0" err="1">
                <a:solidFill>
                  <a:schemeClr val="tx1">
                    <a:lumMod val="85000"/>
                    <a:lumOff val="15000"/>
                  </a:schemeClr>
                </a:solidFill>
              </a:rPr>
              <a:t>Fundiária</a:t>
            </a:r>
            <a:endParaRPr lang="en-US" sz="4200" dirty="0">
              <a:solidFill>
                <a:schemeClr val="tx1">
                  <a:lumMod val="85000"/>
                  <a:lumOff val="15000"/>
                </a:schemeClr>
              </a:solidFill>
            </a:endParaRPr>
          </a:p>
        </p:txBody>
      </p:sp>
      <p:pic>
        <p:nvPicPr>
          <p:cNvPr id="7" name="Imagem 6">
            <a:extLst>
              <a:ext uri="{FF2B5EF4-FFF2-40B4-BE49-F238E27FC236}">
                <a16:creationId xmlns:a16="http://schemas.microsoft.com/office/drawing/2014/main" id="{A1F7AFEA-784B-4C4D-BF78-971D1294A61A}"/>
              </a:ext>
            </a:extLst>
          </p:cNvPr>
          <p:cNvPicPr>
            <a:picLocks noChangeAspect="1"/>
          </p:cNvPicPr>
          <p:nvPr/>
        </p:nvPicPr>
        <p:blipFill>
          <a:blip r:embed="rId4"/>
          <a:stretch>
            <a:fillRect/>
          </a:stretch>
        </p:blipFill>
        <p:spPr>
          <a:xfrm>
            <a:off x="-1" y="564902"/>
            <a:ext cx="12192000" cy="6230027"/>
          </a:xfrm>
          <a:prstGeom prst="rect">
            <a:avLst/>
          </a:prstGeom>
        </p:spPr>
      </p:pic>
    </p:spTree>
    <p:extLst>
      <p:ext uri="{BB962C8B-B14F-4D97-AF65-F5344CB8AC3E}">
        <p14:creationId xmlns:p14="http://schemas.microsoft.com/office/powerpoint/2010/main" val="31865978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ço Reservado para Conteúdo 1">
            <a:extLst>
              <a:ext uri="{FF2B5EF4-FFF2-40B4-BE49-F238E27FC236}">
                <a16:creationId xmlns:a16="http://schemas.microsoft.com/office/drawing/2014/main" id="{A0B8C899-B8ED-4B8E-8BD4-61293914CDE4}"/>
              </a:ext>
            </a:extLst>
          </p:cNvPr>
          <p:cNvPicPr>
            <a:picLocks noGrp="1" noChangeAspect="1"/>
          </p:cNvPicPr>
          <p:nvPr>
            <p:ph idx="1"/>
          </p:nvPr>
        </p:nvPicPr>
        <p:blipFill>
          <a:blip r:embed="rId2"/>
          <a:stretch>
            <a:fillRect/>
          </a:stretch>
        </p:blipFill>
        <p:spPr>
          <a:xfrm>
            <a:off x="160531" y="672502"/>
            <a:ext cx="4692264" cy="4613873"/>
          </a:xfrm>
          <a:prstGeom prst="rect">
            <a:avLst/>
          </a:prstGeom>
        </p:spPr>
      </p:pic>
      <p:pic>
        <p:nvPicPr>
          <p:cNvPr id="4" name="Picture 2" descr="Cori-MG">
            <a:extLst>
              <a:ext uri="{FF2B5EF4-FFF2-40B4-BE49-F238E27FC236}">
                <a16:creationId xmlns:a16="http://schemas.microsoft.com/office/drawing/2014/main" id="{A3D811E3-887B-483C-84D6-28CC334A35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C1DC6A4D-C86D-4DFF-BF77-FFF89CB59572}"/>
              </a:ext>
            </a:extLst>
          </p:cNvPr>
          <p:cNvPicPr/>
          <p:nvPr/>
        </p:nvPicPr>
        <p:blipFill>
          <a:blip r:embed="rId4"/>
          <a:srcRect/>
          <a:stretch>
            <a:fillRect/>
          </a:stretch>
        </p:blipFill>
        <p:spPr bwMode="auto">
          <a:xfrm>
            <a:off x="10851633" y="10380"/>
            <a:ext cx="1340367" cy="662122"/>
          </a:xfrm>
          <a:prstGeom prst="rect">
            <a:avLst/>
          </a:prstGeom>
          <a:noFill/>
          <a:ln w="9525">
            <a:noFill/>
            <a:miter lim="800000"/>
            <a:headEnd/>
            <a:tailEnd/>
          </a:ln>
        </p:spPr>
      </p:pic>
      <p:sp>
        <p:nvSpPr>
          <p:cNvPr id="6" name="Título 1">
            <a:extLst>
              <a:ext uri="{FF2B5EF4-FFF2-40B4-BE49-F238E27FC236}">
                <a16:creationId xmlns:a16="http://schemas.microsoft.com/office/drawing/2014/main" id="{5E6EF579-499F-40AB-B5F8-900A43712057}"/>
              </a:ext>
            </a:extLst>
          </p:cNvPr>
          <p:cNvSpPr txBox="1">
            <a:spLocks/>
          </p:cNvSpPr>
          <p:nvPr/>
        </p:nvSpPr>
        <p:spPr>
          <a:xfrm>
            <a:off x="1851213" y="140676"/>
            <a:ext cx="8489574" cy="424227"/>
          </a:xfrm>
          <a:prstGeom prst="rect">
            <a:avLst/>
          </a:prstGeom>
        </p:spPr>
        <p:txBody>
          <a:bodyPr vert="horz" lIns="91440" tIns="45720" rIns="91440" bIns="45720" rtlCol="0" anchor="b">
            <a:normAutofit fontScale="67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200" dirty="0">
                <a:solidFill>
                  <a:schemeClr val="tx1">
                    <a:lumMod val="85000"/>
                    <a:lumOff val="15000"/>
                  </a:schemeClr>
                </a:solidFill>
              </a:rPr>
              <a:t>FASE 03 – P.R.F – </a:t>
            </a:r>
            <a:r>
              <a:rPr lang="en-US" sz="4200" dirty="0" err="1">
                <a:solidFill>
                  <a:schemeClr val="tx1">
                    <a:lumMod val="85000"/>
                    <a:lumOff val="15000"/>
                  </a:schemeClr>
                </a:solidFill>
              </a:rPr>
              <a:t>Termo</a:t>
            </a:r>
            <a:r>
              <a:rPr lang="en-US" sz="4200" dirty="0">
                <a:solidFill>
                  <a:schemeClr val="tx1">
                    <a:lumMod val="85000"/>
                    <a:lumOff val="15000"/>
                  </a:schemeClr>
                </a:solidFill>
              </a:rPr>
              <a:t> de </a:t>
            </a:r>
            <a:r>
              <a:rPr lang="en-US" sz="4200" dirty="0" err="1">
                <a:solidFill>
                  <a:schemeClr val="tx1">
                    <a:lumMod val="85000"/>
                    <a:lumOff val="15000"/>
                  </a:schemeClr>
                </a:solidFill>
              </a:rPr>
              <a:t>Compromisso</a:t>
            </a:r>
            <a:endParaRPr lang="en-US" sz="4200" dirty="0">
              <a:solidFill>
                <a:schemeClr val="tx1">
                  <a:lumMod val="85000"/>
                  <a:lumOff val="15000"/>
                </a:schemeClr>
              </a:solidFill>
            </a:endParaRPr>
          </a:p>
        </p:txBody>
      </p:sp>
      <p:pic>
        <p:nvPicPr>
          <p:cNvPr id="8" name="Imagem 7">
            <a:extLst>
              <a:ext uri="{FF2B5EF4-FFF2-40B4-BE49-F238E27FC236}">
                <a16:creationId xmlns:a16="http://schemas.microsoft.com/office/drawing/2014/main" id="{C7E54F40-5001-4529-952C-F0740A519CA9}"/>
              </a:ext>
            </a:extLst>
          </p:cNvPr>
          <p:cNvPicPr>
            <a:picLocks noChangeAspect="1"/>
          </p:cNvPicPr>
          <p:nvPr/>
        </p:nvPicPr>
        <p:blipFill>
          <a:blip r:embed="rId5"/>
          <a:stretch>
            <a:fillRect/>
          </a:stretch>
        </p:blipFill>
        <p:spPr>
          <a:xfrm>
            <a:off x="5069071" y="772924"/>
            <a:ext cx="6767320" cy="5312151"/>
          </a:xfrm>
          <a:prstGeom prst="rect">
            <a:avLst/>
          </a:prstGeom>
        </p:spPr>
      </p:pic>
    </p:spTree>
    <p:extLst>
      <p:ext uri="{BB962C8B-B14F-4D97-AF65-F5344CB8AC3E}">
        <p14:creationId xmlns:p14="http://schemas.microsoft.com/office/powerpoint/2010/main" val="5622709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ori-MG">
            <a:extLst>
              <a:ext uri="{FF2B5EF4-FFF2-40B4-BE49-F238E27FC236}">
                <a16:creationId xmlns:a16="http://schemas.microsoft.com/office/drawing/2014/main" id="{A3D811E3-887B-483C-84D6-28CC334A35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C1DC6A4D-C86D-4DFF-BF77-FFF89CB59572}"/>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sp>
        <p:nvSpPr>
          <p:cNvPr id="6" name="Título 1">
            <a:extLst>
              <a:ext uri="{FF2B5EF4-FFF2-40B4-BE49-F238E27FC236}">
                <a16:creationId xmlns:a16="http://schemas.microsoft.com/office/drawing/2014/main" id="{5E6EF579-499F-40AB-B5F8-900A43712057}"/>
              </a:ext>
            </a:extLst>
          </p:cNvPr>
          <p:cNvSpPr txBox="1">
            <a:spLocks/>
          </p:cNvSpPr>
          <p:nvPr/>
        </p:nvSpPr>
        <p:spPr>
          <a:xfrm>
            <a:off x="1851213" y="140676"/>
            <a:ext cx="8489574" cy="424227"/>
          </a:xfrm>
          <a:prstGeom prst="rect">
            <a:avLst/>
          </a:prstGeom>
        </p:spPr>
        <p:txBody>
          <a:bodyPr vert="horz" lIns="91440" tIns="45720" rIns="91440" bIns="45720" rtlCol="0" anchor="b">
            <a:normAutofit fontScale="67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200" dirty="0">
                <a:solidFill>
                  <a:schemeClr val="tx1">
                    <a:lumMod val="85000"/>
                    <a:lumOff val="15000"/>
                  </a:schemeClr>
                </a:solidFill>
              </a:rPr>
              <a:t>FASE 03 – P.R.F – </a:t>
            </a:r>
            <a:r>
              <a:rPr lang="en-US" sz="4200" dirty="0" err="1">
                <a:solidFill>
                  <a:schemeClr val="tx1">
                    <a:lumMod val="85000"/>
                    <a:lumOff val="15000"/>
                  </a:schemeClr>
                </a:solidFill>
              </a:rPr>
              <a:t>Termo</a:t>
            </a:r>
            <a:r>
              <a:rPr lang="en-US" sz="4200" dirty="0">
                <a:solidFill>
                  <a:schemeClr val="tx1">
                    <a:lumMod val="85000"/>
                    <a:lumOff val="15000"/>
                  </a:schemeClr>
                </a:solidFill>
              </a:rPr>
              <a:t> de </a:t>
            </a:r>
            <a:r>
              <a:rPr lang="en-US" sz="4200" dirty="0" err="1">
                <a:solidFill>
                  <a:schemeClr val="tx1">
                    <a:lumMod val="85000"/>
                    <a:lumOff val="15000"/>
                  </a:schemeClr>
                </a:solidFill>
              </a:rPr>
              <a:t>Compromisso</a:t>
            </a:r>
            <a:endParaRPr lang="en-US" sz="4200" dirty="0">
              <a:solidFill>
                <a:schemeClr val="tx1">
                  <a:lumMod val="85000"/>
                  <a:lumOff val="15000"/>
                </a:schemeClr>
              </a:solidFill>
            </a:endParaRPr>
          </a:p>
        </p:txBody>
      </p:sp>
      <p:pic>
        <p:nvPicPr>
          <p:cNvPr id="12" name="Espaço Reservado para Conteúdo 11">
            <a:extLst>
              <a:ext uri="{FF2B5EF4-FFF2-40B4-BE49-F238E27FC236}">
                <a16:creationId xmlns:a16="http://schemas.microsoft.com/office/drawing/2014/main" id="{710888B9-89EC-433B-8C06-2C727F6DA131}"/>
              </a:ext>
            </a:extLst>
          </p:cNvPr>
          <p:cNvPicPr>
            <a:picLocks noGrp="1" noChangeAspect="1"/>
          </p:cNvPicPr>
          <p:nvPr>
            <p:ph idx="1"/>
          </p:nvPr>
        </p:nvPicPr>
        <p:blipFill>
          <a:blip r:embed="rId4"/>
          <a:stretch>
            <a:fillRect/>
          </a:stretch>
        </p:blipFill>
        <p:spPr>
          <a:xfrm>
            <a:off x="6219827" y="564903"/>
            <a:ext cx="5639638" cy="4321422"/>
          </a:xfrm>
          <a:prstGeom prst="rect">
            <a:avLst/>
          </a:prstGeom>
        </p:spPr>
      </p:pic>
      <p:pic>
        <p:nvPicPr>
          <p:cNvPr id="9" name="Imagem 8">
            <a:extLst>
              <a:ext uri="{FF2B5EF4-FFF2-40B4-BE49-F238E27FC236}">
                <a16:creationId xmlns:a16="http://schemas.microsoft.com/office/drawing/2014/main" id="{0922285F-71E9-4DF0-AADF-178391AE5DB1}"/>
              </a:ext>
            </a:extLst>
          </p:cNvPr>
          <p:cNvPicPr>
            <a:picLocks noChangeAspect="1"/>
          </p:cNvPicPr>
          <p:nvPr/>
        </p:nvPicPr>
        <p:blipFill>
          <a:blip r:embed="rId5"/>
          <a:stretch>
            <a:fillRect/>
          </a:stretch>
        </p:blipFill>
        <p:spPr>
          <a:xfrm>
            <a:off x="5464" y="672502"/>
            <a:ext cx="5972175" cy="5911211"/>
          </a:xfrm>
          <a:prstGeom prst="rect">
            <a:avLst/>
          </a:prstGeom>
        </p:spPr>
      </p:pic>
    </p:spTree>
    <p:extLst>
      <p:ext uri="{BB962C8B-B14F-4D97-AF65-F5344CB8AC3E}">
        <p14:creationId xmlns:p14="http://schemas.microsoft.com/office/powerpoint/2010/main" val="35351063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ori-MG">
            <a:extLst>
              <a:ext uri="{FF2B5EF4-FFF2-40B4-BE49-F238E27FC236}">
                <a16:creationId xmlns:a16="http://schemas.microsoft.com/office/drawing/2014/main" id="{A3D811E3-887B-483C-84D6-28CC334A35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C1DC6A4D-C86D-4DFF-BF77-FFF89CB59572}"/>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sp>
        <p:nvSpPr>
          <p:cNvPr id="6" name="Título 1">
            <a:extLst>
              <a:ext uri="{FF2B5EF4-FFF2-40B4-BE49-F238E27FC236}">
                <a16:creationId xmlns:a16="http://schemas.microsoft.com/office/drawing/2014/main" id="{5E6EF579-499F-40AB-B5F8-900A43712057}"/>
              </a:ext>
            </a:extLst>
          </p:cNvPr>
          <p:cNvSpPr txBox="1">
            <a:spLocks/>
          </p:cNvSpPr>
          <p:nvPr/>
        </p:nvSpPr>
        <p:spPr>
          <a:xfrm>
            <a:off x="1851213" y="140676"/>
            <a:ext cx="8489574" cy="424227"/>
          </a:xfrm>
          <a:prstGeom prst="rect">
            <a:avLst/>
          </a:prstGeom>
        </p:spPr>
        <p:txBody>
          <a:bodyPr vert="horz" lIns="91440" tIns="45720" rIns="91440" bIns="45720" rtlCol="0" anchor="b">
            <a:normAutofit fontScale="67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200" dirty="0">
                <a:solidFill>
                  <a:schemeClr val="tx1">
                    <a:lumMod val="85000"/>
                    <a:lumOff val="15000"/>
                  </a:schemeClr>
                </a:solidFill>
              </a:rPr>
              <a:t>FASE 04 – </a:t>
            </a:r>
            <a:r>
              <a:rPr lang="en-US" sz="4200" dirty="0" err="1">
                <a:solidFill>
                  <a:schemeClr val="tx1">
                    <a:lumMod val="85000"/>
                    <a:lumOff val="15000"/>
                  </a:schemeClr>
                </a:solidFill>
              </a:rPr>
              <a:t>Decisão</a:t>
            </a:r>
            <a:r>
              <a:rPr lang="en-US" sz="4200" dirty="0">
                <a:solidFill>
                  <a:schemeClr val="tx1">
                    <a:lumMod val="85000"/>
                    <a:lumOff val="15000"/>
                  </a:schemeClr>
                </a:solidFill>
              </a:rPr>
              <a:t> </a:t>
            </a:r>
            <a:r>
              <a:rPr lang="en-US" sz="4200" dirty="0" err="1">
                <a:solidFill>
                  <a:schemeClr val="tx1">
                    <a:lumMod val="85000"/>
                    <a:lumOff val="15000"/>
                  </a:schemeClr>
                </a:solidFill>
              </a:rPr>
              <a:t>Saneadora</a:t>
            </a:r>
            <a:endParaRPr lang="en-US" sz="4200" dirty="0">
              <a:solidFill>
                <a:schemeClr val="tx1">
                  <a:lumMod val="85000"/>
                  <a:lumOff val="15000"/>
                </a:schemeClr>
              </a:solidFill>
            </a:endParaRPr>
          </a:p>
        </p:txBody>
      </p:sp>
      <p:sp>
        <p:nvSpPr>
          <p:cNvPr id="3" name="Espaço Reservado para Conteúdo 2">
            <a:extLst>
              <a:ext uri="{FF2B5EF4-FFF2-40B4-BE49-F238E27FC236}">
                <a16:creationId xmlns:a16="http://schemas.microsoft.com/office/drawing/2014/main" id="{241CFFA7-784A-4FA1-93BC-61588198CE2D}"/>
              </a:ext>
            </a:extLst>
          </p:cNvPr>
          <p:cNvSpPr>
            <a:spLocks noGrp="1"/>
          </p:cNvSpPr>
          <p:nvPr>
            <p:ph idx="1"/>
          </p:nvPr>
        </p:nvSpPr>
        <p:spPr/>
        <p:txBody>
          <a:bodyPr>
            <a:normAutofit lnSpcReduction="10000"/>
          </a:bodyPr>
          <a:lstStyle/>
          <a:p>
            <a:pPr marL="0" indent="0" algn="just">
              <a:buNone/>
            </a:pPr>
            <a:r>
              <a:rPr lang="pt-BR" b="1" dirty="0"/>
              <a:t>1. O requerimento não está devidamente assinado pelo legitimado: I</a:t>
            </a:r>
            <a:r>
              <a:rPr lang="pt-BR" dirty="0"/>
              <a:t>ntime-se o legitimado para que em 05 (cinco) dias subscreva o requerimento de folhas...........e, em caso de se tratar de Ministério Público ou Defensoria Pública, apresentar o procedimento com carga para a referida instituição.</a:t>
            </a:r>
          </a:p>
          <a:p>
            <a:pPr marL="0" indent="0" algn="just">
              <a:buNone/>
            </a:pPr>
            <a:r>
              <a:rPr lang="pt-BR" b="1" dirty="0"/>
              <a:t>2. O Município não providenciou a notificação de todos os titulares de direitos reais atingidos pela demarcação urbanística/regularização fundiária:  </a:t>
            </a:r>
            <a:r>
              <a:rPr lang="pt-BR" dirty="0"/>
              <a:t>Analisando o mapa e memorial descritivo percebe-se que não foram realizadas buscas relativas à área de xxxxxm², atingida pela demarcação </a:t>
            </a:r>
            <a:r>
              <a:rPr lang="pt-BR" dirty="0" err="1"/>
              <a:t>urbanísitica</a:t>
            </a:r>
            <a:r>
              <a:rPr lang="pt-BR" dirty="0"/>
              <a:t>/regularização fundiária relativa ao loteador -------------, do responsável pela implantação do núcleo urbano e dos confrontantes ---------, ----------- e --------------, no prazo de 05 (cinco) dias.</a:t>
            </a:r>
          </a:p>
          <a:p>
            <a:pPr algn="just"/>
            <a:r>
              <a:rPr lang="pt-BR" b="1" dirty="0"/>
              <a:t>3. Não foi providenciada a averbação do Auto de Demarcação Urbanística no cartório de Imóveis (no caso de regularização precedida de A.D.U): P</a:t>
            </a:r>
            <a:r>
              <a:rPr lang="pt-BR" dirty="0"/>
              <a:t>rovidencie-se, em 05 (cinco) dias a lavratura do auto de demarcação urbanística, encaminhando-o mediante requerimento.</a:t>
            </a:r>
          </a:p>
          <a:p>
            <a:pPr algn="just">
              <a:buFont typeface="Wingdings" panose="05000000000000000000" pitchFamily="2" charset="2"/>
              <a:buChar char="Ø"/>
            </a:pPr>
            <a:endParaRPr lang="pt-BR" dirty="0"/>
          </a:p>
          <a:p>
            <a:pPr>
              <a:buFont typeface="Wingdings" panose="05000000000000000000" pitchFamily="2" charset="2"/>
              <a:buChar char="Ø"/>
            </a:pPr>
            <a:endParaRPr lang="pt-BR" dirty="0"/>
          </a:p>
          <a:p>
            <a:endParaRPr lang="pt-BR" dirty="0"/>
          </a:p>
        </p:txBody>
      </p:sp>
    </p:spTree>
    <p:extLst>
      <p:ext uri="{BB962C8B-B14F-4D97-AF65-F5344CB8AC3E}">
        <p14:creationId xmlns:p14="http://schemas.microsoft.com/office/powerpoint/2010/main" val="17972768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ori-MG">
            <a:extLst>
              <a:ext uri="{FF2B5EF4-FFF2-40B4-BE49-F238E27FC236}">
                <a16:creationId xmlns:a16="http://schemas.microsoft.com/office/drawing/2014/main" id="{A3D811E3-887B-483C-84D6-28CC334A35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C1DC6A4D-C86D-4DFF-BF77-FFF89CB59572}"/>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sp>
        <p:nvSpPr>
          <p:cNvPr id="6" name="Título 1">
            <a:extLst>
              <a:ext uri="{FF2B5EF4-FFF2-40B4-BE49-F238E27FC236}">
                <a16:creationId xmlns:a16="http://schemas.microsoft.com/office/drawing/2014/main" id="{5E6EF579-499F-40AB-B5F8-900A43712057}"/>
              </a:ext>
            </a:extLst>
          </p:cNvPr>
          <p:cNvSpPr txBox="1">
            <a:spLocks/>
          </p:cNvSpPr>
          <p:nvPr/>
        </p:nvSpPr>
        <p:spPr>
          <a:xfrm>
            <a:off x="1851213" y="140676"/>
            <a:ext cx="8489574" cy="424227"/>
          </a:xfrm>
          <a:prstGeom prst="rect">
            <a:avLst/>
          </a:prstGeom>
        </p:spPr>
        <p:txBody>
          <a:bodyPr vert="horz" lIns="91440" tIns="45720" rIns="91440" bIns="45720" rtlCol="0" anchor="b">
            <a:normAutofit fontScale="67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200" dirty="0">
                <a:solidFill>
                  <a:schemeClr val="tx1">
                    <a:lumMod val="85000"/>
                    <a:lumOff val="15000"/>
                  </a:schemeClr>
                </a:solidFill>
              </a:rPr>
              <a:t>FASE 04 – </a:t>
            </a:r>
            <a:r>
              <a:rPr lang="en-US" sz="4200" dirty="0" err="1">
                <a:solidFill>
                  <a:schemeClr val="tx1">
                    <a:lumMod val="85000"/>
                    <a:lumOff val="15000"/>
                  </a:schemeClr>
                </a:solidFill>
              </a:rPr>
              <a:t>Decisão</a:t>
            </a:r>
            <a:r>
              <a:rPr lang="en-US" sz="4200" dirty="0">
                <a:solidFill>
                  <a:schemeClr val="tx1">
                    <a:lumMod val="85000"/>
                    <a:lumOff val="15000"/>
                  </a:schemeClr>
                </a:solidFill>
              </a:rPr>
              <a:t> </a:t>
            </a:r>
            <a:r>
              <a:rPr lang="en-US" sz="4200" dirty="0" err="1">
                <a:solidFill>
                  <a:schemeClr val="tx1">
                    <a:lumMod val="85000"/>
                    <a:lumOff val="15000"/>
                  </a:schemeClr>
                </a:solidFill>
              </a:rPr>
              <a:t>Saneadora</a:t>
            </a:r>
            <a:endParaRPr lang="en-US" sz="4200" dirty="0">
              <a:solidFill>
                <a:schemeClr val="tx1">
                  <a:lumMod val="85000"/>
                  <a:lumOff val="15000"/>
                </a:schemeClr>
              </a:solidFill>
            </a:endParaRPr>
          </a:p>
        </p:txBody>
      </p:sp>
      <p:sp>
        <p:nvSpPr>
          <p:cNvPr id="3" name="Espaço Reservado para Conteúdo 2">
            <a:extLst>
              <a:ext uri="{FF2B5EF4-FFF2-40B4-BE49-F238E27FC236}">
                <a16:creationId xmlns:a16="http://schemas.microsoft.com/office/drawing/2014/main" id="{241CFFA7-784A-4FA1-93BC-61588198CE2D}"/>
              </a:ext>
            </a:extLst>
          </p:cNvPr>
          <p:cNvSpPr>
            <a:spLocks noGrp="1"/>
          </p:cNvSpPr>
          <p:nvPr>
            <p:ph idx="1"/>
          </p:nvPr>
        </p:nvSpPr>
        <p:spPr/>
        <p:txBody>
          <a:bodyPr>
            <a:normAutofit/>
          </a:bodyPr>
          <a:lstStyle/>
          <a:p>
            <a:r>
              <a:rPr lang="pt-BR" b="1" dirty="0"/>
              <a:t>4. Não houve classificação da modalidade de regularização fundiária: V</a:t>
            </a:r>
            <a:r>
              <a:rPr lang="pt-BR" dirty="0"/>
              <a:t>erifico que ultrapassado o prazo de 180 (cento e oitenta) dias o Município não se manifestou sobre a modalidade da regularização fundiária. No presente caso, restou demonstrado pelos documentos de folhas ------- que a população atingida pela demarcação/regularização é predominantemente de baixa renda, porque se enquadram no critério fixado no Decreto Municipal nº ----------------; OU a modalidade deverá ser a de interesse específico, na medida em que os beneficiários não se enquadram na renda definida no Decreto Municipal nº..........................., nos termos do §3º do art. 30 da Lei 13.465/17. </a:t>
            </a:r>
          </a:p>
          <a:p>
            <a:r>
              <a:rPr lang="pt-BR" b="1" dirty="0"/>
              <a:t>5. Não foi elaborado projeto de regularização fundiária ou há defeito a ser sanado: </a:t>
            </a:r>
            <a:r>
              <a:rPr lang="pt-BR" dirty="0"/>
              <a:t>O projeto de regularização apresentado possui os seguintes defeitos apontados pelo responsável técnico do Município, conforme relatório de folhas -----------------. Concedo o prazo de -------------dias para o saneamento. </a:t>
            </a:r>
          </a:p>
          <a:p>
            <a:pPr>
              <a:buFont typeface="Wingdings" panose="05000000000000000000" pitchFamily="2" charset="2"/>
              <a:buChar char="Ø"/>
            </a:pPr>
            <a:endParaRPr lang="pt-BR" dirty="0"/>
          </a:p>
          <a:p>
            <a:endParaRPr lang="pt-BR" dirty="0"/>
          </a:p>
        </p:txBody>
      </p:sp>
    </p:spTree>
    <p:extLst>
      <p:ext uri="{BB962C8B-B14F-4D97-AF65-F5344CB8AC3E}">
        <p14:creationId xmlns:p14="http://schemas.microsoft.com/office/powerpoint/2010/main" val="1912762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4B0B69-21DE-4537-9FD8-028BE66DB8BC}"/>
              </a:ext>
            </a:extLst>
          </p:cNvPr>
          <p:cNvSpPr>
            <a:spLocks noGrp="1"/>
          </p:cNvSpPr>
          <p:nvPr>
            <p:ph type="title"/>
          </p:nvPr>
        </p:nvSpPr>
        <p:spPr>
          <a:xfrm>
            <a:off x="1097280" y="286603"/>
            <a:ext cx="10058400" cy="702303"/>
          </a:xfrm>
        </p:spPr>
        <p:txBody>
          <a:bodyPr>
            <a:normAutofit fontScale="90000"/>
          </a:bodyPr>
          <a:lstStyle/>
          <a:p>
            <a:r>
              <a:rPr lang="pt-BR" dirty="0"/>
              <a:t>I – FASES DA REURB – </a:t>
            </a:r>
            <a:r>
              <a:rPr lang="pt-BR" sz="4400" dirty="0"/>
              <a:t>art. 28 da Lei 13.465/17</a:t>
            </a:r>
          </a:p>
        </p:txBody>
      </p:sp>
      <p:sp>
        <p:nvSpPr>
          <p:cNvPr id="3" name="Espaço Reservado para Conteúdo 2">
            <a:extLst>
              <a:ext uri="{FF2B5EF4-FFF2-40B4-BE49-F238E27FC236}">
                <a16:creationId xmlns:a16="http://schemas.microsoft.com/office/drawing/2014/main" id="{B50D95C9-13F6-47EF-A2B6-C67384209941}"/>
              </a:ext>
            </a:extLst>
          </p:cNvPr>
          <p:cNvSpPr>
            <a:spLocks noGrp="1"/>
          </p:cNvSpPr>
          <p:nvPr>
            <p:ph idx="1"/>
          </p:nvPr>
        </p:nvSpPr>
        <p:spPr/>
        <p:txBody>
          <a:bodyPr/>
          <a:lstStyle/>
          <a:p>
            <a:r>
              <a:rPr lang="pt-BR" dirty="0">
                <a:solidFill>
                  <a:schemeClr val="tx1"/>
                </a:solidFill>
              </a:rPr>
              <a:t>a)Fase 01: Requerimento do legitimado </a:t>
            </a:r>
          </a:p>
          <a:p>
            <a:r>
              <a:rPr lang="pt-BR" dirty="0">
                <a:solidFill>
                  <a:schemeClr val="tx1"/>
                </a:solidFill>
              </a:rPr>
              <a:t>b)Fase 02: Processamento do Pedido </a:t>
            </a:r>
          </a:p>
          <a:p>
            <a:r>
              <a:rPr lang="pt-BR" dirty="0">
                <a:solidFill>
                  <a:schemeClr val="tx1"/>
                </a:solidFill>
              </a:rPr>
              <a:t>c)Fase 03: P.R.F – Projeto de Regularização Fundiária </a:t>
            </a:r>
          </a:p>
          <a:p>
            <a:r>
              <a:rPr lang="pt-BR" dirty="0">
                <a:solidFill>
                  <a:schemeClr val="tx1"/>
                </a:solidFill>
              </a:rPr>
              <a:t>d)Fase 04: Saneamento </a:t>
            </a:r>
          </a:p>
          <a:p>
            <a:r>
              <a:rPr lang="pt-BR" dirty="0">
                <a:solidFill>
                  <a:schemeClr val="tx1"/>
                </a:solidFill>
              </a:rPr>
              <a:t>e)Fase 05: Decisão de Autoridade Competente </a:t>
            </a:r>
          </a:p>
          <a:p>
            <a:r>
              <a:rPr lang="pt-BR" dirty="0">
                <a:solidFill>
                  <a:schemeClr val="tx1"/>
                </a:solidFill>
              </a:rPr>
              <a:t>f)Fase 06: Emissão de C.R. F – Certidão de Regularização Fundiária</a:t>
            </a:r>
          </a:p>
          <a:p>
            <a:r>
              <a:rPr lang="pt-BR" dirty="0">
                <a:solidFill>
                  <a:schemeClr val="tx1"/>
                </a:solidFill>
              </a:rPr>
              <a:t>g) Fase 07: Registro Imobiliário</a:t>
            </a:r>
            <a:endParaRPr lang="pt-BR" sz="1200" dirty="0">
              <a:solidFill>
                <a:schemeClr val="tx1"/>
              </a:solidFill>
            </a:endParaRPr>
          </a:p>
        </p:txBody>
      </p:sp>
      <p:pic>
        <p:nvPicPr>
          <p:cNvPr id="4" name="Picture 2" descr="Cori-MG">
            <a:extLst>
              <a:ext uri="{FF2B5EF4-FFF2-40B4-BE49-F238E27FC236}">
                <a16:creationId xmlns:a16="http://schemas.microsoft.com/office/drawing/2014/main" id="{AF7620F8-73E2-4E29-8CED-49781D8AD2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05F22D78-93F0-4937-83EB-0A381FD06E3A}"/>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graphicFrame>
        <p:nvGraphicFramePr>
          <p:cNvPr id="6" name="Diagrama 5">
            <a:extLst>
              <a:ext uri="{FF2B5EF4-FFF2-40B4-BE49-F238E27FC236}">
                <a16:creationId xmlns:a16="http://schemas.microsoft.com/office/drawing/2014/main" id="{1D9DAA0E-6BFC-4395-8C15-848085669A07}"/>
              </a:ext>
            </a:extLst>
          </p:cNvPr>
          <p:cNvGraphicFramePr/>
          <p:nvPr>
            <p:extLst>
              <p:ext uri="{D42A27DB-BD31-4B8C-83A1-F6EECF244321}">
                <p14:modId xmlns:p14="http://schemas.microsoft.com/office/powerpoint/2010/main" val="841903509"/>
              </p:ext>
            </p:extLst>
          </p:nvPr>
        </p:nvGraphicFramePr>
        <p:xfrm>
          <a:off x="191466" y="659047"/>
          <a:ext cx="11870028" cy="12121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850598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ori-MG">
            <a:extLst>
              <a:ext uri="{FF2B5EF4-FFF2-40B4-BE49-F238E27FC236}">
                <a16:creationId xmlns:a16="http://schemas.microsoft.com/office/drawing/2014/main" id="{A3D811E3-887B-483C-84D6-28CC334A35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C1DC6A4D-C86D-4DFF-BF77-FFF89CB59572}"/>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sp>
        <p:nvSpPr>
          <p:cNvPr id="6" name="Título 1">
            <a:extLst>
              <a:ext uri="{FF2B5EF4-FFF2-40B4-BE49-F238E27FC236}">
                <a16:creationId xmlns:a16="http://schemas.microsoft.com/office/drawing/2014/main" id="{5E6EF579-499F-40AB-B5F8-900A43712057}"/>
              </a:ext>
            </a:extLst>
          </p:cNvPr>
          <p:cNvSpPr txBox="1">
            <a:spLocks/>
          </p:cNvSpPr>
          <p:nvPr/>
        </p:nvSpPr>
        <p:spPr>
          <a:xfrm>
            <a:off x="1851213" y="140676"/>
            <a:ext cx="8489574" cy="424227"/>
          </a:xfrm>
          <a:prstGeom prst="rect">
            <a:avLst/>
          </a:prstGeom>
        </p:spPr>
        <p:txBody>
          <a:bodyPr vert="horz" lIns="91440" tIns="45720" rIns="91440" bIns="45720" rtlCol="0" anchor="b">
            <a:normAutofit fontScale="67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200" dirty="0">
                <a:solidFill>
                  <a:schemeClr val="tx1">
                    <a:lumMod val="85000"/>
                    <a:lumOff val="15000"/>
                  </a:schemeClr>
                </a:solidFill>
              </a:rPr>
              <a:t>FASE 04 – </a:t>
            </a:r>
            <a:r>
              <a:rPr lang="en-US" sz="4200" dirty="0" err="1">
                <a:solidFill>
                  <a:schemeClr val="tx1">
                    <a:lumMod val="85000"/>
                    <a:lumOff val="15000"/>
                  </a:schemeClr>
                </a:solidFill>
              </a:rPr>
              <a:t>Decisão</a:t>
            </a:r>
            <a:r>
              <a:rPr lang="en-US" sz="4200" dirty="0">
                <a:solidFill>
                  <a:schemeClr val="tx1">
                    <a:lumMod val="85000"/>
                    <a:lumOff val="15000"/>
                  </a:schemeClr>
                </a:solidFill>
              </a:rPr>
              <a:t> </a:t>
            </a:r>
            <a:r>
              <a:rPr lang="en-US" sz="4200" dirty="0" err="1">
                <a:solidFill>
                  <a:schemeClr val="tx1">
                    <a:lumMod val="85000"/>
                    <a:lumOff val="15000"/>
                  </a:schemeClr>
                </a:solidFill>
              </a:rPr>
              <a:t>Saneadora</a:t>
            </a:r>
            <a:endParaRPr lang="en-US" sz="4200" dirty="0">
              <a:solidFill>
                <a:schemeClr val="tx1">
                  <a:lumMod val="85000"/>
                  <a:lumOff val="15000"/>
                </a:schemeClr>
              </a:solidFill>
            </a:endParaRPr>
          </a:p>
        </p:txBody>
      </p:sp>
      <p:sp>
        <p:nvSpPr>
          <p:cNvPr id="3" name="Espaço Reservado para Conteúdo 2">
            <a:extLst>
              <a:ext uri="{FF2B5EF4-FFF2-40B4-BE49-F238E27FC236}">
                <a16:creationId xmlns:a16="http://schemas.microsoft.com/office/drawing/2014/main" id="{241CFFA7-784A-4FA1-93BC-61588198CE2D}"/>
              </a:ext>
            </a:extLst>
          </p:cNvPr>
          <p:cNvSpPr>
            <a:spLocks noGrp="1"/>
          </p:cNvSpPr>
          <p:nvPr>
            <p:ph idx="1"/>
          </p:nvPr>
        </p:nvSpPr>
        <p:spPr/>
        <p:txBody>
          <a:bodyPr>
            <a:normAutofit fontScale="92500" lnSpcReduction="10000"/>
          </a:bodyPr>
          <a:lstStyle/>
          <a:p>
            <a:r>
              <a:rPr lang="pt-BR" b="1" dirty="0"/>
              <a:t>6. Foi encontrado lote em área de proteção ambiental ou em área de risco</a:t>
            </a:r>
            <a:endParaRPr lang="pt-BR" dirty="0"/>
          </a:p>
          <a:p>
            <a:pPr algn="just"/>
            <a:r>
              <a:rPr lang="pt-BR" dirty="0"/>
              <a:t>	Durante o levantamento topográfico e o cadastramento dos beneficiários da REURB foram identificados 3 (três) lotes em áreas de risco e dois lotes em área de APP.</a:t>
            </a:r>
          </a:p>
          <a:p>
            <a:pPr algn="just"/>
            <a:r>
              <a:rPr lang="pt-BR" dirty="0"/>
              <a:t>	Como tais situações exigem elaboração de projetos autônomos e, no caso de área de risco, a implementação das obras que corrijam os referidos riscos na parcela por eles afetada (art. 39 da Lei 13.465/17), determino a cisão do procedimento em três: um para as áreas de risco, outro para as áreas ambientalmente protegidas e outro para os demais lotes, sendo que estes últimos poderão ter seu projeto aprovado e levado a registro separadamente, nos termos do §3º do art. 12 do Decreto nº 9.310/18.</a:t>
            </a:r>
          </a:p>
          <a:p>
            <a:pPr algn="just"/>
            <a:r>
              <a:rPr lang="pt-BR" dirty="0"/>
              <a:t>	Extraia-se cópia dos atos já praticados neste procedimento para formar os outros dois, autuando-os em ordem e prosseguindo na elaboração do estudo técnico que demonstre a melhoria das condições ambientais em relação à situação anterior (art. 64 e 65 da Lei 12.651/12) e na elaboração de estudos técnicos, a fim de examinar a possibilidade de eliminação, de correção ou de administração de riscos na parcela por eles afetada, nos termos do art. 39 da Lei 13.465/17.</a:t>
            </a:r>
          </a:p>
          <a:p>
            <a:pPr>
              <a:buFont typeface="Wingdings" panose="05000000000000000000" pitchFamily="2" charset="2"/>
              <a:buChar char="Ø"/>
            </a:pPr>
            <a:endParaRPr lang="pt-BR" dirty="0"/>
          </a:p>
          <a:p>
            <a:endParaRPr lang="pt-BR" dirty="0"/>
          </a:p>
        </p:txBody>
      </p:sp>
    </p:spTree>
    <p:extLst>
      <p:ext uri="{BB962C8B-B14F-4D97-AF65-F5344CB8AC3E}">
        <p14:creationId xmlns:p14="http://schemas.microsoft.com/office/powerpoint/2010/main" val="27400787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ori-MG">
            <a:extLst>
              <a:ext uri="{FF2B5EF4-FFF2-40B4-BE49-F238E27FC236}">
                <a16:creationId xmlns:a16="http://schemas.microsoft.com/office/drawing/2014/main" id="{A3D811E3-887B-483C-84D6-28CC334A35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C1DC6A4D-C86D-4DFF-BF77-FFF89CB59572}"/>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sp>
        <p:nvSpPr>
          <p:cNvPr id="6" name="Título 1">
            <a:extLst>
              <a:ext uri="{FF2B5EF4-FFF2-40B4-BE49-F238E27FC236}">
                <a16:creationId xmlns:a16="http://schemas.microsoft.com/office/drawing/2014/main" id="{5E6EF579-499F-40AB-B5F8-900A43712057}"/>
              </a:ext>
            </a:extLst>
          </p:cNvPr>
          <p:cNvSpPr txBox="1">
            <a:spLocks/>
          </p:cNvSpPr>
          <p:nvPr/>
        </p:nvSpPr>
        <p:spPr>
          <a:xfrm>
            <a:off x="1851213" y="140676"/>
            <a:ext cx="8489574" cy="424227"/>
          </a:xfrm>
          <a:prstGeom prst="rect">
            <a:avLst/>
          </a:prstGeom>
        </p:spPr>
        <p:txBody>
          <a:bodyPr vert="horz" lIns="91440" tIns="45720" rIns="91440" bIns="45720" rtlCol="0" anchor="b">
            <a:normAutofit fontScale="67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200" dirty="0">
                <a:solidFill>
                  <a:schemeClr val="tx1">
                    <a:lumMod val="85000"/>
                    <a:lumOff val="15000"/>
                  </a:schemeClr>
                </a:solidFill>
              </a:rPr>
              <a:t>FASE 04 – </a:t>
            </a:r>
            <a:r>
              <a:rPr lang="en-US" sz="4200" dirty="0" err="1">
                <a:solidFill>
                  <a:schemeClr val="tx1">
                    <a:lumMod val="85000"/>
                    <a:lumOff val="15000"/>
                  </a:schemeClr>
                </a:solidFill>
              </a:rPr>
              <a:t>Decisão</a:t>
            </a:r>
            <a:r>
              <a:rPr lang="en-US" sz="4200" dirty="0">
                <a:solidFill>
                  <a:schemeClr val="tx1">
                    <a:lumMod val="85000"/>
                    <a:lumOff val="15000"/>
                  </a:schemeClr>
                </a:solidFill>
              </a:rPr>
              <a:t> </a:t>
            </a:r>
            <a:r>
              <a:rPr lang="en-US" sz="4200" dirty="0" err="1">
                <a:solidFill>
                  <a:schemeClr val="tx1">
                    <a:lumMod val="85000"/>
                    <a:lumOff val="15000"/>
                  </a:schemeClr>
                </a:solidFill>
              </a:rPr>
              <a:t>Saneadora</a:t>
            </a:r>
            <a:endParaRPr lang="en-US" sz="4200" dirty="0">
              <a:solidFill>
                <a:schemeClr val="tx1">
                  <a:lumMod val="85000"/>
                  <a:lumOff val="15000"/>
                </a:schemeClr>
              </a:solidFill>
            </a:endParaRPr>
          </a:p>
        </p:txBody>
      </p:sp>
      <p:sp>
        <p:nvSpPr>
          <p:cNvPr id="3" name="Espaço Reservado para Conteúdo 2">
            <a:extLst>
              <a:ext uri="{FF2B5EF4-FFF2-40B4-BE49-F238E27FC236}">
                <a16:creationId xmlns:a16="http://schemas.microsoft.com/office/drawing/2014/main" id="{241CFFA7-784A-4FA1-93BC-61588198CE2D}"/>
              </a:ext>
            </a:extLst>
          </p:cNvPr>
          <p:cNvSpPr>
            <a:spLocks noGrp="1"/>
          </p:cNvSpPr>
          <p:nvPr>
            <p:ph idx="1"/>
          </p:nvPr>
        </p:nvSpPr>
        <p:spPr/>
        <p:txBody>
          <a:bodyPr>
            <a:normAutofit fontScale="77500" lnSpcReduction="20000"/>
          </a:bodyPr>
          <a:lstStyle/>
          <a:p>
            <a:r>
              <a:rPr lang="pt-BR" b="1" dirty="0"/>
              <a:t>7. Instauração de Mediação Extrajudicial do Conflito </a:t>
            </a:r>
            <a:endParaRPr lang="pt-BR" dirty="0"/>
          </a:p>
          <a:p>
            <a:r>
              <a:rPr lang="pt-BR" dirty="0"/>
              <a:t> </a:t>
            </a:r>
          </a:p>
          <a:p>
            <a:pPr algn="just"/>
            <a:r>
              <a:rPr lang="pt-BR" dirty="0"/>
              <a:t>	Verifica-se que há impugnação ofertada por ------------------, às folhas ---------.</a:t>
            </a:r>
          </a:p>
          <a:p>
            <a:pPr algn="just"/>
            <a:r>
              <a:rPr lang="pt-BR" dirty="0"/>
              <a:t>	O Município é dotado de câmara de prevenção e resolução administrativa de conflitos, e não firmou convênio com o Tribunal de Justiça estadual, motivo pelo qual a mediação ocorrerá por iniciativa interna.</a:t>
            </a:r>
          </a:p>
          <a:p>
            <a:pPr algn="just"/>
            <a:r>
              <a:rPr lang="pt-BR" dirty="0"/>
              <a:t>	Determino a instauração do procedimento de mediação e solução extrajudicial do conflito, extraindo-se cópia da impugnação e desta decisão para autuação do procedimento que tramitará em apenso.</a:t>
            </a:r>
          </a:p>
          <a:p>
            <a:pPr algn="just"/>
            <a:r>
              <a:rPr lang="pt-BR" dirty="0"/>
              <a:t>	A prescrição aquisitiva da propriedade ficará suspensa até §2º do art. 14 do Decreto nº 9.310/18 e art. §4º, art. 34 da Lei nº 13.465/18. </a:t>
            </a:r>
          </a:p>
          <a:p>
            <a:pPr algn="just"/>
            <a:r>
              <a:rPr lang="pt-BR" dirty="0"/>
              <a:t>	Intime-se a parte impugnante para que compareça à audiência de conciliação a ser realizada na sede da Prefeitura na sala ---------, no dia-------------, às --------------h, para a tentativa de mediação e solução extrajudicial do conflito.</a:t>
            </a:r>
          </a:p>
          <a:p>
            <a:pPr algn="just"/>
            <a:r>
              <a:rPr lang="pt-BR" dirty="0"/>
              <a:t>	Conste da intimação que: 1) A impossibilidade de comparecimento deve ser justificada em até 48h antes da data designada, anexa a prova do impedimento alegado; 2) </a:t>
            </a:r>
            <a:r>
              <a:rPr lang="pt-BR" dirty="0">
                <a:solidFill>
                  <a:srgbClr val="FF0000"/>
                </a:solidFill>
              </a:rPr>
              <a:t>a advertência que o não comparecimento injustificado presume anuência ao procedimento</a:t>
            </a:r>
            <a:r>
              <a:rPr lang="pt-BR" dirty="0"/>
              <a:t>; 3) é facultativa a presença de advogado.</a:t>
            </a:r>
          </a:p>
          <a:p>
            <a:pPr>
              <a:buFont typeface="Wingdings" panose="05000000000000000000" pitchFamily="2" charset="2"/>
              <a:buChar char="Ø"/>
            </a:pPr>
            <a:endParaRPr lang="pt-BR" dirty="0"/>
          </a:p>
          <a:p>
            <a:endParaRPr lang="pt-BR" dirty="0"/>
          </a:p>
        </p:txBody>
      </p:sp>
    </p:spTree>
    <p:extLst>
      <p:ext uri="{BB962C8B-B14F-4D97-AF65-F5344CB8AC3E}">
        <p14:creationId xmlns:p14="http://schemas.microsoft.com/office/powerpoint/2010/main" val="1588367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ori-MG">
            <a:extLst>
              <a:ext uri="{FF2B5EF4-FFF2-40B4-BE49-F238E27FC236}">
                <a16:creationId xmlns:a16="http://schemas.microsoft.com/office/drawing/2014/main" id="{A3D811E3-887B-483C-84D6-28CC334A35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C1DC6A4D-C86D-4DFF-BF77-FFF89CB59572}"/>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sp>
        <p:nvSpPr>
          <p:cNvPr id="6" name="Título 1">
            <a:extLst>
              <a:ext uri="{FF2B5EF4-FFF2-40B4-BE49-F238E27FC236}">
                <a16:creationId xmlns:a16="http://schemas.microsoft.com/office/drawing/2014/main" id="{5E6EF579-499F-40AB-B5F8-900A43712057}"/>
              </a:ext>
            </a:extLst>
          </p:cNvPr>
          <p:cNvSpPr txBox="1">
            <a:spLocks/>
          </p:cNvSpPr>
          <p:nvPr/>
        </p:nvSpPr>
        <p:spPr>
          <a:xfrm>
            <a:off x="1851213" y="140676"/>
            <a:ext cx="8489574" cy="424227"/>
          </a:xfrm>
          <a:prstGeom prst="rect">
            <a:avLst/>
          </a:prstGeom>
        </p:spPr>
        <p:txBody>
          <a:bodyPr vert="horz" lIns="91440" tIns="45720" rIns="91440" bIns="45720" rtlCol="0" anchor="b">
            <a:normAutofit fontScale="67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200" dirty="0">
                <a:solidFill>
                  <a:schemeClr val="tx1">
                    <a:lumMod val="85000"/>
                    <a:lumOff val="15000"/>
                  </a:schemeClr>
                </a:solidFill>
              </a:rPr>
              <a:t>FASE 04 – </a:t>
            </a:r>
            <a:r>
              <a:rPr lang="en-US" sz="4200" dirty="0" err="1">
                <a:solidFill>
                  <a:schemeClr val="tx1">
                    <a:lumMod val="85000"/>
                    <a:lumOff val="15000"/>
                  </a:schemeClr>
                </a:solidFill>
              </a:rPr>
              <a:t>Decisão</a:t>
            </a:r>
            <a:r>
              <a:rPr lang="en-US" sz="4200" dirty="0">
                <a:solidFill>
                  <a:schemeClr val="tx1">
                    <a:lumMod val="85000"/>
                    <a:lumOff val="15000"/>
                  </a:schemeClr>
                </a:solidFill>
              </a:rPr>
              <a:t> </a:t>
            </a:r>
            <a:r>
              <a:rPr lang="en-US" sz="4200" dirty="0" err="1">
                <a:solidFill>
                  <a:schemeClr val="tx1">
                    <a:lumMod val="85000"/>
                    <a:lumOff val="15000"/>
                  </a:schemeClr>
                </a:solidFill>
              </a:rPr>
              <a:t>Saneadora</a:t>
            </a:r>
            <a:endParaRPr lang="en-US" sz="4200" dirty="0">
              <a:solidFill>
                <a:schemeClr val="tx1">
                  <a:lumMod val="85000"/>
                  <a:lumOff val="15000"/>
                </a:schemeClr>
              </a:solidFill>
            </a:endParaRPr>
          </a:p>
        </p:txBody>
      </p:sp>
      <p:sp>
        <p:nvSpPr>
          <p:cNvPr id="3" name="Espaço Reservado para Conteúdo 2">
            <a:extLst>
              <a:ext uri="{FF2B5EF4-FFF2-40B4-BE49-F238E27FC236}">
                <a16:creationId xmlns:a16="http://schemas.microsoft.com/office/drawing/2014/main" id="{241CFFA7-784A-4FA1-93BC-61588198CE2D}"/>
              </a:ext>
            </a:extLst>
          </p:cNvPr>
          <p:cNvSpPr>
            <a:spLocks noGrp="1"/>
          </p:cNvSpPr>
          <p:nvPr>
            <p:ph idx="1"/>
          </p:nvPr>
        </p:nvSpPr>
        <p:spPr>
          <a:xfrm>
            <a:off x="1097280" y="975946"/>
            <a:ext cx="10058400" cy="4893148"/>
          </a:xfrm>
        </p:spPr>
        <p:txBody>
          <a:bodyPr>
            <a:normAutofit/>
          </a:bodyPr>
          <a:lstStyle/>
          <a:p>
            <a:r>
              <a:rPr lang="pt-BR" b="1" dirty="0"/>
              <a:t>8. Rejeição de impugnação infundada</a:t>
            </a:r>
          </a:p>
          <a:p>
            <a:endParaRPr lang="pt-BR" dirty="0"/>
          </a:p>
          <a:p>
            <a:r>
              <a:rPr lang="pt-BR" dirty="0"/>
              <a:t>Será considerada como impugnação infundada: (art. 24, §10, Decreto 9310/18)</a:t>
            </a:r>
          </a:p>
          <a:p>
            <a:pPr algn="just"/>
            <a:r>
              <a:rPr lang="pt-BR" dirty="0"/>
              <a:t>I – A que não indicar onde e em que forma a </a:t>
            </a:r>
            <a:r>
              <a:rPr lang="pt-BR" dirty="0" err="1"/>
              <a:t>Reurb</a:t>
            </a:r>
            <a:r>
              <a:rPr lang="pt-BR" dirty="0"/>
              <a:t> avança na propriedade do impugnante, ou seja, em que o interessado se limite a dizer que a regularização fundiária ou a demarcação urbanística causará avanço na sua propriedade sem indicar, de forma plausível, onde e de que forma. </a:t>
            </a:r>
          </a:p>
          <a:p>
            <a:pPr algn="just"/>
            <a:r>
              <a:rPr lang="pt-BR" dirty="0"/>
              <a:t>II – sem motivação, ainda que sumária;</a:t>
            </a:r>
          </a:p>
          <a:p>
            <a:pPr algn="just"/>
            <a:r>
              <a:rPr lang="pt-BR" dirty="0"/>
              <a:t>III - que ventile matéria absolutamente estranha à regularização fundiária.</a:t>
            </a:r>
          </a:p>
          <a:p>
            <a:r>
              <a:rPr lang="pt-BR" dirty="0"/>
              <a:t>IV - já examinada e refutada em casos iguais ou semelhantes pelo juiz de </a:t>
            </a:r>
            <a:r>
              <a:rPr lang="pt-BR"/>
              <a:t>direito competente.</a:t>
            </a:r>
            <a:endParaRPr lang="pt-BR" dirty="0"/>
          </a:p>
        </p:txBody>
      </p:sp>
    </p:spTree>
    <p:extLst>
      <p:ext uri="{BB962C8B-B14F-4D97-AF65-F5344CB8AC3E}">
        <p14:creationId xmlns:p14="http://schemas.microsoft.com/office/powerpoint/2010/main" val="17892868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ori-MG">
            <a:extLst>
              <a:ext uri="{FF2B5EF4-FFF2-40B4-BE49-F238E27FC236}">
                <a16:creationId xmlns:a16="http://schemas.microsoft.com/office/drawing/2014/main" id="{A3D811E3-887B-483C-84D6-28CC334A35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C1DC6A4D-C86D-4DFF-BF77-FFF89CB59572}"/>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sp>
        <p:nvSpPr>
          <p:cNvPr id="6" name="Título 1">
            <a:extLst>
              <a:ext uri="{FF2B5EF4-FFF2-40B4-BE49-F238E27FC236}">
                <a16:creationId xmlns:a16="http://schemas.microsoft.com/office/drawing/2014/main" id="{5E6EF579-499F-40AB-B5F8-900A43712057}"/>
              </a:ext>
            </a:extLst>
          </p:cNvPr>
          <p:cNvSpPr txBox="1">
            <a:spLocks/>
          </p:cNvSpPr>
          <p:nvPr/>
        </p:nvSpPr>
        <p:spPr>
          <a:xfrm>
            <a:off x="1851213" y="140676"/>
            <a:ext cx="8489574" cy="424227"/>
          </a:xfrm>
          <a:prstGeom prst="rect">
            <a:avLst/>
          </a:prstGeom>
        </p:spPr>
        <p:txBody>
          <a:bodyPr vert="horz" lIns="91440" tIns="45720" rIns="91440" bIns="45720" rtlCol="0" anchor="b">
            <a:normAutofit fontScale="67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200" dirty="0">
                <a:solidFill>
                  <a:schemeClr val="tx1">
                    <a:lumMod val="85000"/>
                    <a:lumOff val="15000"/>
                  </a:schemeClr>
                </a:solidFill>
              </a:rPr>
              <a:t>FASE 05 – </a:t>
            </a:r>
            <a:r>
              <a:rPr lang="en-US" sz="4200" dirty="0" err="1">
                <a:solidFill>
                  <a:schemeClr val="tx1">
                    <a:lumMod val="85000"/>
                    <a:lumOff val="15000"/>
                  </a:schemeClr>
                </a:solidFill>
              </a:rPr>
              <a:t>Decisão</a:t>
            </a:r>
            <a:r>
              <a:rPr lang="en-US" sz="4200" dirty="0">
                <a:solidFill>
                  <a:schemeClr val="tx1">
                    <a:lumMod val="85000"/>
                    <a:lumOff val="15000"/>
                  </a:schemeClr>
                </a:solidFill>
              </a:rPr>
              <a:t> de </a:t>
            </a:r>
            <a:r>
              <a:rPr lang="en-US" sz="4200" dirty="0" err="1">
                <a:solidFill>
                  <a:schemeClr val="tx1">
                    <a:lumMod val="85000"/>
                    <a:lumOff val="15000"/>
                  </a:schemeClr>
                </a:solidFill>
              </a:rPr>
              <a:t>Autoridade</a:t>
            </a:r>
            <a:r>
              <a:rPr lang="en-US" sz="4200" dirty="0">
                <a:solidFill>
                  <a:schemeClr val="tx1">
                    <a:lumMod val="85000"/>
                    <a:lumOff val="15000"/>
                  </a:schemeClr>
                </a:solidFill>
              </a:rPr>
              <a:t> </a:t>
            </a:r>
            <a:r>
              <a:rPr lang="en-US" sz="4200" dirty="0" err="1">
                <a:solidFill>
                  <a:schemeClr val="tx1">
                    <a:lumMod val="85000"/>
                    <a:lumOff val="15000"/>
                  </a:schemeClr>
                </a:solidFill>
              </a:rPr>
              <a:t>Compente</a:t>
            </a:r>
            <a:r>
              <a:rPr lang="en-US" sz="4200" dirty="0">
                <a:solidFill>
                  <a:schemeClr val="tx1">
                    <a:lumMod val="85000"/>
                    <a:lumOff val="15000"/>
                  </a:schemeClr>
                </a:solidFill>
              </a:rPr>
              <a:t>/</a:t>
            </a:r>
            <a:r>
              <a:rPr lang="en-US" sz="4200" dirty="0" err="1">
                <a:solidFill>
                  <a:schemeClr val="tx1">
                    <a:lumMod val="85000"/>
                    <a:lumOff val="15000"/>
                  </a:schemeClr>
                </a:solidFill>
              </a:rPr>
              <a:t>Conclusão</a:t>
            </a:r>
            <a:endParaRPr lang="en-US" sz="4200" dirty="0">
              <a:solidFill>
                <a:schemeClr val="tx1">
                  <a:lumMod val="85000"/>
                  <a:lumOff val="15000"/>
                </a:schemeClr>
              </a:solidFill>
            </a:endParaRPr>
          </a:p>
        </p:txBody>
      </p:sp>
      <p:pic>
        <p:nvPicPr>
          <p:cNvPr id="2" name="Espaço Reservado para Conteúdo 1">
            <a:extLst>
              <a:ext uri="{FF2B5EF4-FFF2-40B4-BE49-F238E27FC236}">
                <a16:creationId xmlns:a16="http://schemas.microsoft.com/office/drawing/2014/main" id="{6F7B8DC1-75E0-4418-8055-4CE9BD4D68CA}"/>
              </a:ext>
            </a:extLst>
          </p:cNvPr>
          <p:cNvPicPr>
            <a:picLocks noGrp="1" noChangeAspect="1"/>
          </p:cNvPicPr>
          <p:nvPr>
            <p:ph idx="1"/>
          </p:nvPr>
        </p:nvPicPr>
        <p:blipFill>
          <a:blip r:embed="rId4"/>
          <a:stretch>
            <a:fillRect/>
          </a:stretch>
        </p:blipFill>
        <p:spPr>
          <a:xfrm>
            <a:off x="-1" y="984738"/>
            <a:ext cx="6096001" cy="5282465"/>
          </a:xfrm>
          <a:prstGeom prst="rect">
            <a:avLst/>
          </a:prstGeom>
        </p:spPr>
      </p:pic>
      <p:pic>
        <p:nvPicPr>
          <p:cNvPr id="7" name="Imagem 6">
            <a:extLst>
              <a:ext uri="{FF2B5EF4-FFF2-40B4-BE49-F238E27FC236}">
                <a16:creationId xmlns:a16="http://schemas.microsoft.com/office/drawing/2014/main" id="{AB0166CE-508D-4346-ADEF-CB040EE99F08}"/>
              </a:ext>
            </a:extLst>
          </p:cNvPr>
          <p:cNvPicPr>
            <a:picLocks noChangeAspect="1"/>
          </p:cNvPicPr>
          <p:nvPr/>
        </p:nvPicPr>
        <p:blipFill>
          <a:blip r:embed="rId5"/>
          <a:stretch>
            <a:fillRect/>
          </a:stretch>
        </p:blipFill>
        <p:spPr>
          <a:xfrm>
            <a:off x="5984710" y="1061791"/>
            <a:ext cx="6207290" cy="5205412"/>
          </a:xfrm>
          <a:prstGeom prst="rect">
            <a:avLst/>
          </a:prstGeom>
        </p:spPr>
      </p:pic>
    </p:spTree>
    <p:extLst>
      <p:ext uri="{BB962C8B-B14F-4D97-AF65-F5344CB8AC3E}">
        <p14:creationId xmlns:p14="http://schemas.microsoft.com/office/powerpoint/2010/main" val="33483346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ori-MG">
            <a:extLst>
              <a:ext uri="{FF2B5EF4-FFF2-40B4-BE49-F238E27FC236}">
                <a16:creationId xmlns:a16="http://schemas.microsoft.com/office/drawing/2014/main" id="{A3D811E3-887B-483C-84D6-28CC334A35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C1DC6A4D-C86D-4DFF-BF77-FFF89CB59572}"/>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sp>
        <p:nvSpPr>
          <p:cNvPr id="6" name="Título 1">
            <a:extLst>
              <a:ext uri="{FF2B5EF4-FFF2-40B4-BE49-F238E27FC236}">
                <a16:creationId xmlns:a16="http://schemas.microsoft.com/office/drawing/2014/main" id="{5E6EF579-499F-40AB-B5F8-900A43712057}"/>
              </a:ext>
            </a:extLst>
          </p:cNvPr>
          <p:cNvSpPr txBox="1">
            <a:spLocks/>
          </p:cNvSpPr>
          <p:nvPr/>
        </p:nvSpPr>
        <p:spPr>
          <a:xfrm>
            <a:off x="1851213" y="140676"/>
            <a:ext cx="8489574" cy="424227"/>
          </a:xfrm>
          <a:prstGeom prst="rect">
            <a:avLst/>
          </a:prstGeom>
        </p:spPr>
        <p:txBody>
          <a:bodyPr vert="horz" lIns="91440" tIns="45720" rIns="91440" bIns="45720" rtlCol="0" anchor="b">
            <a:normAutofit fontScale="67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200" dirty="0">
                <a:solidFill>
                  <a:schemeClr val="tx1">
                    <a:lumMod val="85000"/>
                    <a:lumOff val="15000"/>
                  </a:schemeClr>
                </a:solidFill>
              </a:rPr>
              <a:t>FASE 06 – </a:t>
            </a:r>
            <a:r>
              <a:rPr lang="en-US" sz="4200" dirty="0" err="1">
                <a:solidFill>
                  <a:schemeClr val="tx1">
                    <a:lumMod val="85000"/>
                    <a:lumOff val="15000"/>
                  </a:schemeClr>
                </a:solidFill>
              </a:rPr>
              <a:t>Emissão</a:t>
            </a:r>
            <a:r>
              <a:rPr lang="en-US" sz="4200" dirty="0">
                <a:solidFill>
                  <a:schemeClr val="tx1">
                    <a:lumMod val="85000"/>
                    <a:lumOff val="15000"/>
                  </a:schemeClr>
                </a:solidFill>
              </a:rPr>
              <a:t> da C.R.F</a:t>
            </a:r>
          </a:p>
        </p:txBody>
      </p:sp>
      <p:sp>
        <p:nvSpPr>
          <p:cNvPr id="8" name="Espaço Reservado para Conteúdo 7">
            <a:extLst>
              <a:ext uri="{FF2B5EF4-FFF2-40B4-BE49-F238E27FC236}">
                <a16:creationId xmlns:a16="http://schemas.microsoft.com/office/drawing/2014/main" id="{370A09C4-5F49-4EC9-93A6-D28FDE998C7F}"/>
              </a:ext>
            </a:extLst>
          </p:cNvPr>
          <p:cNvSpPr>
            <a:spLocks noGrp="1"/>
          </p:cNvSpPr>
          <p:nvPr>
            <p:ph idx="1"/>
          </p:nvPr>
        </p:nvSpPr>
        <p:spPr/>
        <p:txBody>
          <a:bodyPr/>
          <a:lstStyle/>
          <a:p>
            <a:endParaRPr lang="pt-BR" dirty="0"/>
          </a:p>
        </p:txBody>
      </p:sp>
      <p:pic>
        <p:nvPicPr>
          <p:cNvPr id="9" name="Imagem 8">
            <a:extLst>
              <a:ext uri="{FF2B5EF4-FFF2-40B4-BE49-F238E27FC236}">
                <a16:creationId xmlns:a16="http://schemas.microsoft.com/office/drawing/2014/main" id="{237FBB1C-1028-4D51-8F45-A76BCD1E2EF8}"/>
              </a:ext>
            </a:extLst>
          </p:cNvPr>
          <p:cNvPicPr>
            <a:picLocks noChangeAspect="1"/>
          </p:cNvPicPr>
          <p:nvPr/>
        </p:nvPicPr>
        <p:blipFill>
          <a:blip r:embed="rId4"/>
          <a:stretch>
            <a:fillRect/>
          </a:stretch>
        </p:blipFill>
        <p:spPr>
          <a:xfrm>
            <a:off x="0" y="733390"/>
            <a:ext cx="6334125" cy="6114230"/>
          </a:xfrm>
          <a:prstGeom prst="rect">
            <a:avLst/>
          </a:prstGeom>
        </p:spPr>
      </p:pic>
      <p:pic>
        <p:nvPicPr>
          <p:cNvPr id="10" name="Imagem 9">
            <a:extLst>
              <a:ext uri="{FF2B5EF4-FFF2-40B4-BE49-F238E27FC236}">
                <a16:creationId xmlns:a16="http://schemas.microsoft.com/office/drawing/2014/main" id="{F412F777-46B6-45EC-AEF9-894252D396FC}"/>
              </a:ext>
            </a:extLst>
          </p:cNvPr>
          <p:cNvPicPr>
            <a:picLocks noChangeAspect="1"/>
          </p:cNvPicPr>
          <p:nvPr/>
        </p:nvPicPr>
        <p:blipFill>
          <a:blip r:embed="rId5"/>
          <a:stretch>
            <a:fillRect/>
          </a:stretch>
        </p:blipFill>
        <p:spPr>
          <a:xfrm>
            <a:off x="6334125" y="578909"/>
            <a:ext cx="5742094" cy="4450291"/>
          </a:xfrm>
          <a:prstGeom prst="rect">
            <a:avLst/>
          </a:prstGeom>
        </p:spPr>
      </p:pic>
      <p:pic>
        <p:nvPicPr>
          <p:cNvPr id="11" name="Imagem 10">
            <a:extLst>
              <a:ext uri="{FF2B5EF4-FFF2-40B4-BE49-F238E27FC236}">
                <a16:creationId xmlns:a16="http://schemas.microsoft.com/office/drawing/2014/main" id="{CBF19CE0-6EBD-45FF-AC0F-9542CAD2A88A}"/>
              </a:ext>
            </a:extLst>
          </p:cNvPr>
          <p:cNvPicPr>
            <a:picLocks noChangeAspect="1"/>
          </p:cNvPicPr>
          <p:nvPr/>
        </p:nvPicPr>
        <p:blipFill>
          <a:blip r:embed="rId6"/>
          <a:stretch>
            <a:fillRect/>
          </a:stretch>
        </p:blipFill>
        <p:spPr>
          <a:xfrm>
            <a:off x="6429177" y="5131039"/>
            <a:ext cx="5762823" cy="1716581"/>
          </a:xfrm>
          <a:prstGeom prst="rect">
            <a:avLst/>
          </a:prstGeom>
        </p:spPr>
      </p:pic>
    </p:spTree>
    <p:extLst>
      <p:ext uri="{BB962C8B-B14F-4D97-AF65-F5344CB8AC3E}">
        <p14:creationId xmlns:p14="http://schemas.microsoft.com/office/powerpoint/2010/main" val="13901366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3F2A7116-ACBE-495E-904B-4D45CB494033}"/>
              </a:ext>
            </a:extLst>
          </p:cNvPr>
          <p:cNvSpPr>
            <a:spLocks noGrp="1"/>
          </p:cNvSpPr>
          <p:nvPr>
            <p:ph idx="1"/>
          </p:nvPr>
        </p:nvSpPr>
        <p:spPr>
          <a:xfrm>
            <a:off x="-61546" y="0"/>
            <a:ext cx="12253546" cy="6858000"/>
          </a:xfrm>
        </p:spPr>
        <p:txBody>
          <a:bodyPr>
            <a:noAutofit/>
          </a:bodyPr>
          <a:lstStyle/>
          <a:p>
            <a:pPr algn="ctr">
              <a:spcBef>
                <a:spcPts val="0"/>
              </a:spcBef>
              <a:spcAft>
                <a:spcPts val="0"/>
              </a:spcAft>
            </a:pPr>
            <a:r>
              <a:rPr lang="pt-BR" sz="1200" b="1" dirty="0">
                <a:latin typeface="+mj-lt"/>
              </a:rPr>
              <a:t>TÍTULO DE LEGITIMAÇÃO FUNDIÁRIA INDIVIDUAL– REURB-S</a:t>
            </a:r>
            <a:endParaRPr lang="pt-BR" sz="1200" dirty="0">
              <a:latin typeface="+mj-lt"/>
            </a:endParaRPr>
          </a:p>
          <a:p>
            <a:pPr>
              <a:spcBef>
                <a:spcPts val="0"/>
              </a:spcBef>
              <a:spcAft>
                <a:spcPts val="0"/>
              </a:spcAft>
            </a:pPr>
            <a:r>
              <a:rPr lang="pt-BR" sz="800" dirty="0">
                <a:latin typeface="+mj-lt"/>
              </a:rPr>
              <a:t> </a:t>
            </a:r>
          </a:p>
          <a:p>
            <a:pPr>
              <a:spcBef>
                <a:spcPts val="0"/>
              </a:spcBef>
              <a:spcAft>
                <a:spcPts val="0"/>
              </a:spcAft>
            </a:pPr>
            <a:r>
              <a:rPr lang="pt-BR" sz="1200" dirty="0">
                <a:solidFill>
                  <a:schemeClr val="tx1"/>
                </a:solidFill>
                <a:latin typeface="+mj-lt"/>
              </a:rPr>
              <a:t> </a:t>
            </a:r>
          </a:p>
          <a:p>
            <a:pPr>
              <a:spcBef>
                <a:spcPts val="0"/>
              </a:spcBef>
              <a:spcAft>
                <a:spcPts val="0"/>
              </a:spcAft>
            </a:pPr>
            <a:r>
              <a:rPr lang="pt-BR" sz="1200" dirty="0">
                <a:solidFill>
                  <a:schemeClr val="tx1"/>
                </a:solidFill>
                <a:latin typeface="+mj-lt"/>
              </a:rPr>
              <a:t>Procedimento nº............./2.018</a:t>
            </a:r>
          </a:p>
          <a:p>
            <a:pPr>
              <a:spcBef>
                <a:spcPts val="0"/>
              </a:spcBef>
              <a:spcAft>
                <a:spcPts val="0"/>
              </a:spcAft>
            </a:pPr>
            <a:r>
              <a:rPr lang="pt-BR" sz="1200" dirty="0">
                <a:solidFill>
                  <a:schemeClr val="tx1"/>
                </a:solidFill>
                <a:latin typeface="+mj-lt"/>
              </a:rPr>
              <a:t>Matrícula/transcrição originária:</a:t>
            </a:r>
          </a:p>
          <a:p>
            <a:pPr>
              <a:spcBef>
                <a:spcPts val="0"/>
              </a:spcBef>
              <a:spcAft>
                <a:spcPts val="0"/>
              </a:spcAft>
            </a:pPr>
            <a:r>
              <a:rPr lang="pt-BR" sz="1200" dirty="0">
                <a:solidFill>
                  <a:schemeClr val="tx1"/>
                </a:solidFill>
                <a:latin typeface="+mj-lt"/>
              </a:rPr>
              <a:t>(  ) Imóvel Privado ou (  ) imóvel público</a:t>
            </a:r>
          </a:p>
          <a:p>
            <a:pPr>
              <a:spcBef>
                <a:spcPts val="0"/>
              </a:spcBef>
              <a:spcAft>
                <a:spcPts val="0"/>
              </a:spcAft>
            </a:pPr>
            <a:r>
              <a:rPr lang="pt-BR" sz="1200" dirty="0">
                <a:solidFill>
                  <a:schemeClr val="tx1"/>
                </a:solidFill>
                <a:latin typeface="+mj-lt"/>
              </a:rPr>
              <a:t> </a:t>
            </a:r>
          </a:p>
          <a:p>
            <a:pPr>
              <a:spcBef>
                <a:spcPts val="0"/>
              </a:spcBef>
              <a:spcAft>
                <a:spcPts val="0"/>
              </a:spcAft>
            </a:pPr>
            <a:r>
              <a:rPr lang="pt-BR" sz="1200" dirty="0">
                <a:solidFill>
                  <a:schemeClr val="tx1"/>
                </a:solidFill>
                <a:latin typeface="+mj-lt"/>
              </a:rPr>
              <a:t> </a:t>
            </a:r>
          </a:p>
          <a:p>
            <a:pPr algn="just">
              <a:spcBef>
                <a:spcPts val="0"/>
              </a:spcBef>
              <a:spcAft>
                <a:spcPts val="0"/>
              </a:spcAft>
            </a:pPr>
            <a:r>
              <a:rPr lang="pt-BR" sz="1200" dirty="0">
                <a:solidFill>
                  <a:schemeClr val="tx1"/>
                </a:solidFill>
                <a:latin typeface="+mj-lt"/>
              </a:rPr>
              <a:t>	</a:t>
            </a:r>
            <a:r>
              <a:rPr lang="pt-BR" sz="1400" b="1" dirty="0">
                <a:solidFill>
                  <a:schemeClr val="tx1"/>
                </a:solidFill>
                <a:latin typeface="+mj-lt"/>
              </a:rPr>
              <a:t>O PREFEITO MUNICIPAL DE.......... MG</a:t>
            </a:r>
            <a:r>
              <a:rPr lang="pt-BR" sz="1400" dirty="0">
                <a:solidFill>
                  <a:schemeClr val="tx1"/>
                </a:solidFill>
                <a:latin typeface="+mj-lt"/>
              </a:rPr>
              <a:t>, nos termos da decisão do procedimento de Regularização Fundiária Urbana de Interesse Social – REURB-S, decorrente do Procedimento Administrativo em epígrafe, finalizado em … e publicado em.....,  CONCEDE o presente </a:t>
            </a:r>
            <a:r>
              <a:rPr lang="pt-BR" sz="1400" b="1" dirty="0">
                <a:solidFill>
                  <a:schemeClr val="tx1"/>
                </a:solidFill>
                <a:latin typeface="+mj-lt"/>
              </a:rPr>
              <a:t>TÍTULO DE LEGITIMAÇÃO FUNDIÁRIA </a:t>
            </a:r>
            <a:r>
              <a:rPr lang="pt-BR" sz="1400" dirty="0">
                <a:solidFill>
                  <a:schemeClr val="tx1"/>
                </a:solidFill>
                <a:latin typeface="+mj-lt"/>
              </a:rPr>
              <a:t>do imóvel caracterizado abaixo ao beneficiário qualificado abaixo:</a:t>
            </a:r>
          </a:p>
          <a:p>
            <a:pPr algn="just">
              <a:spcBef>
                <a:spcPts val="0"/>
              </a:spcBef>
              <a:spcAft>
                <a:spcPts val="0"/>
              </a:spcAft>
            </a:pPr>
            <a:r>
              <a:rPr lang="pt-BR" sz="1400" dirty="0">
                <a:solidFill>
                  <a:schemeClr val="tx1"/>
                </a:solidFill>
                <a:latin typeface="+mj-lt"/>
              </a:rPr>
              <a:t> </a:t>
            </a:r>
          </a:p>
          <a:p>
            <a:pPr algn="just">
              <a:spcBef>
                <a:spcPts val="0"/>
              </a:spcBef>
              <a:spcAft>
                <a:spcPts val="0"/>
              </a:spcAft>
            </a:pPr>
            <a:r>
              <a:rPr lang="pt-BR" sz="1400" b="1" dirty="0">
                <a:solidFill>
                  <a:schemeClr val="tx1"/>
                </a:solidFill>
                <a:latin typeface="+mj-lt"/>
              </a:rPr>
              <a:t>IMÓVEL: </a:t>
            </a:r>
          </a:p>
          <a:p>
            <a:pPr algn="just">
              <a:spcBef>
                <a:spcPts val="0"/>
              </a:spcBef>
              <a:spcAft>
                <a:spcPts val="0"/>
              </a:spcAft>
            </a:pPr>
            <a:r>
              <a:rPr lang="pt-BR" sz="1400" dirty="0">
                <a:solidFill>
                  <a:schemeClr val="tx1"/>
                </a:solidFill>
                <a:latin typeface="+mj-lt"/>
              </a:rPr>
              <a:t>LOTE ----- – QUADRA ------- situado no Município de ----------, localizado na Rua………….., com as seguintes medidas e confrontações: (descrição </a:t>
            </a:r>
            <a:r>
              <a:rPr lang="pt-BR" sz="1400" dirty="0" err="1">
                <a:solidFill>
                  <a:schemeClr val="tx1"/>
                </a:solidFill>
                <a:latin typeface="+mj-lt"/>
              </a:rPr>
              <a:t>georeferenciada</a:t>
            </a:r>
            <a:r>
              <a:rPr lang="pt-BR" sz="1400" dirty="0">
                <a:solidFill>
                  <a:schemeClr val="tx1"/>
                </a:solidFill>
                <a:latin typeface="+mj-lt"/>
              </a:rPr>
              <a:t>), cadastrado no Município sob o nº........................, tendo como registro anterior, R-</a:t>
            </a:r>
            <a:r>
              <a:rPr lang="pt-BR" sz="1400" dirty="0" err="1">
                <a:solidFill>
                  <a:schemeClr val="tx1"/>
                </a:solidFill>
                <a:latin typeface="+mj-lt"/>
              </a:rPr>
              <a:t>xxxx</a:t>
            </a:r>
            <a:r>
              <a:rPr lang="pt-BR" sz="1400" dirty="0">
                <a:solidFill>
                  <a:schemeClr val="tx1"/>
                </a:solidFill>
                <a:latin typeface="+mj-lt"/>
              </a:rPr>
              <a:t>, da matrícula n°…………, de titularidade de ------------------, no Cartório de Registro de Imóveis desta Comarca; OU de origem não identificada no cartório de imóveis.</a:t>
            </a:r>
          </a:p>
          <a:p>
            <a:pPr algn="just">
              <a:spcBef>
                <a:spcPts val="0"/>
              </a:spcBef>
              <a:spcAft>
                <a:spcPts val="0"/>
              </a:spcAft>
            </a:pPr>
            <a:r>
              <a:rPr lang="pt-BR" sz="1400" dirty="0">
                <a:solidFill>
                  <a:schemeClr val="tx1"/>
                </a:solidFill>
                <a:latin typeface="+mj-lt"/>
              </a:rPr>
              <a:t> </a:t>
            </a:r>
          </a:p>
          <a:p>
            <a:pPr algn="just">
              <a:spcBef>
                <a:spcPts val="0"/>
              </a:spcBef>
              <a:spcAft>
                <a:spcPts val="0"/>
              </a:spcAft>
            </a:pPr>
            <a:r>
              <a:rPr lang="pt-BR" sz="1400" b="1" dirty="0">
                <a:solidFill>
                  <a:schemeClr val="tx1"/>
                </a:solidFill>
                <a:latin typeface="+mj-lt"/>
              </a:rPr>
              <a:t>BENEFICIÁRIO(A)</a:t>
            </a:r>
            <a:r>
              <a:rPr lang="pt-BR" sz="1400" dirty="0">
                <a:solidFill>
                  <a:schemeClr val="tx1"/>
                </a:solidFill>
                <a:latin typeface="+mj-lt"/>
              </a:rPr>
              <a:t>: FULANA DE TAL (preferencialmente a mulher), nacionalidade, profissão, filha de ..........e de ............, RG, órgão expedidor:....,CPF...., estado civil, data do casamento, regime do casamento, nome do cônjuge, nacionalidade, profissão, filho de .........e de...........,RG, órgão expedidor:....,CPF, residentes e domiciliados em (endereço completo com CEP).</a:t>
            </a:r>
          </a:p>
          <a:p>
            <a:pPr algn="just">
              <a:spcBef>
                <a:spcPts val="0"/>
              </a:spcBef>
              <a:spcAft>
                <a:spcPts val="0"/>
              </a:spcAft>
            </a:pPr>
            <a:r>
              <a:rPr lang="pt-BR" sz="1400" dirty="0">
                <a:solidFill>
                  <a:schemeClr val="tx1"/>
                </a:solidFill>
                <a:latin typeface="+mj-lt"/>
              </a:rPr>
              <a:t> </a:t>
            </a:r>
          </a:p>
          <a:p>
            <a:pPr algn="just">
              <a:spcBef>
                <a:spcPts val="0"/>
              </a:spcBef>
              <a:spcAft>
                <a:spcPts val="0"/>
              </a:spcAft>
            </a:pPr>
            <a:r>
              <a:rPr lang="pt-BR" sz="1400" dirty="0">
                <a:solidFill>
                  <a:schemeClr val="tx1"/>
                </a:solidFill>
                <a:latin typeface="+mj-lt"/>
              </a:rPr>
              <a:t>	O(s) beneficiário(s) acima atendeu(eram), ainda, as seguintes condições do §1º do art. 23 da Lei nº 13.465/17: </a:t>
            </a:r>
          </a:p>
          <a:p>
            <a:pPr algn="just">
              <a:spcBef>
                <a:spcPts val="0"/>
              </a:spcBef>
              <a:spcAft>
                <a:spcPts val="0"/>
              </a:spcAft>
            </a:pPr>
            <a:r>
              <a:rPr lang="pt-BR" sz="1400" dirty="0">
                <a:solidFill>
                  <a:schemeClr val="tx1"/>
                </a:solidFill>
                <a:latin typeface="+mj-lt"/>
              </a:rPr>
              <a:t> </a:t>
            </a:r>
          </a:p>
          <a:p>
            <a:pPr algn="just">
              <a:spcBef>
                <a:spcPts val="0"/>
              </a:spcBef>
              <a:spcAft>
                <a:spcPts val="0"/>
              </a:spcAft>
            </a:pPr>
            <a:r>
              <a:rPr lang="pt-BR" sz="1400" dirty="0">
                <a:solidFill>
                  <a:schemeClr val="tx1"/>
                </a:solidFill>
                <a:latin typeface="+mj-lt"/>
              </a:rPr>
              <a:t>I - o beneficiário não seja concessionário, foreiro ou proprietário de imóvel urbano ou rural; </a:t>
            </a:r>
          </a:p>
          <a:p>
            <a:pPr algn="just">
              <a:spcBef>
                <a:spcPts val="0"/>
              </a:spcBef>
              <a:spcAft>
                <a:spcPts val="0"/>
              </a:spcAft>
            </a:pPr>
            <a:r>
              <a:rPr lang="pt-BR" sz="1400" dirty="0">
                <a:solidFill>
                  <a:schemeClr val="tx1"/>
                </a:solidFill>
                <a:latin typeface="+mj-lt"/>
              </a:rPr>
              <a:t>II - o beneficiário não tenha sido contemplado com legitimação de posse ou fundiária de imóvel urbano com a mesma finalidade, ainda que situado em núcleo urbano distinto; e </a:t>
            </a:r>
          </a:p>
          <a:p>
            <a:pPr algn="just">
              <a:spcBef>
                <a:spcPts val="0"/>
              </a:spcBef>
              <a:spcAft>
                <a:spcPts val="0"/>
              </a:spcAft>
            </a:pPr>
            <a:r>
              <a:rPr lang="pt-BR" sz="1400" dirty="0">
                <a:solidFill>
                  <a:schemeClr val="tx1"/>
                </a:solidFill>
                <a:latin typeface="+mj-lt"/>
              </a:rPr>
              <a:t>III - em caso de imóvel urbano com finalidade não residencial, seja reconhecido pelo poder público o interesse público de sua ocupação.  </a:t>
            </a:r>
          </a:p>
          <a:p>
            <a:pPr algn="just">
              <a:spcBef>
                <a:spcPts val="0"/>
              </a:spcBef>
              <a:spcAft>
                <a:spcPts val="0"/>
              </a:spcAft>
            </a:pPr>
            <a:r>
              <a:rPr lang="pt-BR" sz="1400" dirty="0">
                <a:solidFill>
                  <a:schemeClr val="tx1"/>
                </a:solidFill>
                <a:latin typeface="+mj-lt"/>
              </a:rPr>
              <a:t>	O presente título constitui forma originária de aquisição do direito real de propriedade conferido por ato do poder público em favor daquele que detive em área pública ou possuir em área privada, como sua, unidade imobiliária com destinação urbana, integrante de núcleo urbano informal consolidado existente em 22 de dezembro de 2016. A unidade imobiliária ficará livre e desembaraçada de quaisquer ônus, direitos reais, gravames ou inscrições, eventualmente existentes em sua matrícula de origem, exceto quando disserem respeito ao próprio legitimado, nos termos do art. 23 da Lei n° 13.465/2.018.</a:t>
            </a:r>
          </a:p>
          <a:p>
            <a:pPr>
              <a:spcBef>
                <a:spcPts val="0"/>
              </a:spcBef>
              <a:spcAft>
                <a:spcPts val="0"/>
              </a:spcAft>
            </a:pPr>
            <a:r>
              <a:rPr lang="pt-BR" sz="1200" dirty="0">
                <a:solidFill>
                  <a:schemeClr val="tx1"/>
                </a:solidFill>
                <a:latin typeface="+mj-lt"/>
              </a:rPr>
              <a:t> </a:t>
            </a:r>
          </a:p>
          <a:p>
            <a:pPr algn="ctr">
              <a:spcBef>
                <a:spcPts val="0"/>
              </a:spcBef>
              <a:spcAft>
                <a:spcPts val="0"/>
              </a:spcAft>
            </a:pPr>
            <a:r>
              <a:rPr lang="pt-BR" sz="1200" dirty="0">
                <a:solidFill>
                  <a:schemeClr val="tx1"/>
                </a:solidFill>
                <a:latin typeface="+mj-lt"/>
              </a:rPr>
              <a:t>	Localidade, ....... de ............... de ..........</a:t>
            </a:r>
          </a:p>
          <a:p>
            <a:pPr algn="ctr">
              <a:spcBef>
                <a:spcPts val="0"/>
              </a:spcBef>
              <a:spcAft>
                <a:spcPts val="0"/>
              </a:spcAft>
            </a:pPr>
            <a:r>
              <a:rPr lang="pt-BR" sz="1200" dirty="0">
                <a:solidFill>
                  <a:schemeClr val="tx1"/>
                </a:solidFill>
                <a:latin typeface="+mj-lt"/>
              </a:rPr>
              <a:t> </a:t>
            </a:r>
          </a:p>
          <a:p>
            <a:pPr algn="ctr">
              <a:spcBef>
                <a:spcPts val="0"/>
              </a:spcBef>
              <a:spcAft>
                <a:spcPts val="0"/>
              </a:spcAft>
            </a:pPr>
            <a:r>
              <a:rPr lang="pt-BR" sz="1200" dirty="0">
                <a:solidFill>
                  <a:schemeClr val="tx1"/>
                </a:solidFill>
                <a:latin typeface="+mj-lt"/>
              </a:rPr>
              <a:t>_________________________________________</a:t>
            </a:r>
          </a:p>
          <a:p>
            <a:pPr algn="ctr">
              <a:spcBef>
                <a:spcPts val="0"/>
              </a:spcBef>
              <a:spcAft>
                <a:spcPts val="0"/>
              </a:spcAft>
            </a:pPr>
            <a:r>
              <a:rPr lang="pt-BR" sz="1200" dirty="0">
                <a:solidFill>
                  <a:schemeClr val="tx1"/>
                </a:solidFill>
                <a:latin typeface="+mj-lt"/>
              </a:rPr>
              <a:t>ASSINATURA DO PREFEITO MUNICIPAL/SECRETÁRIO MUNICIPAL</a:t>
            </a:r>
          </a:p>
          <a:p>
            <a:pPr>
              <a:spcBef>
                <a:spcPts val="0"/>
              </a:spcBef>
              <a:spcAft>
                <a:spcPts val="0"/>
              </a:spcAft>
            </a:pPr>
            <a:endParaRPr lang="pt-BR" sz="800" dirty="0">
              <a:latin typeface="+mj-lt"/>
            </a:endParaRPr>
          </a:p>
        </p:txBody>
      </p:sp>
    </p:spTree>
    <p:extLst>
      <p:ext uri="{BB962C8B-B14F-4D97-AF65-F5344CB8AC3E}">
        <p14:creationId xmlns:p14="http://schemas.microsoft.com/office/powerpoint/2010/main" val="9278935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ori-MG">
            <a:extLst>
              <a:ext uri="{FF2B5EF4-FFF2-40B4-BE49-F238E27FC236}">
                <a16:creationId xmlns:a16="http://schemas.microsoft.com/office/drawing/2014/main" id="{A3D811E3-887B-483C-84D6-28CC334A35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C1DC6A4D-C86D-4DFF-BF77-FFF89CB59572}"/>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sp>
        <p:nvSpPr>
          <p:cNvPr id="6" name="Título 1">
            <a:extLst>
              <a:ext uri="{FF2B5EF4-FFF2-40B4-BE49-F238E27FC236}">
                <a16:creationId xmlns:a16="http://schemas.microsoft.com/office/drawing/2014/main" id="{5E6EF579-499F-40AB-B5F8-900A43712057}"/>
              </a:ext>
            </a:extLst>
          </p:cNvPr>
          <p:cNvSpPr txBox="1">
            <a:spLocks/>
          </p:cNvSpPr>
          <p:nvPr/>
        </p:nvSpPr>
        <p:spPr>
          <a:xfrm>
            <a:off x="1851213" y="140676"/>
            <a:ext cx="8489574" cy="424227"/>
          </a:xfrm>
          <a:prstGeom prst="rect">
            <a:avLst/>
          </a:prstGeom>
        </p:spPr>
        <p:txBody>
          <a:bodyPr vert="horz" lIns="91440" tIns="45720" rIns="91440" bIns="45720" rtlCol="0" anchor="b">
            <a:normAutofit fontScale="67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200" dirty="0">
                <a:solidFill>
                  <a:schemeClr val="tx1">
                    <a:lumMod val="85000"/>
                    <a:lumOff val="15000"/>
                  </a:schemeClr>
                </a:solidFill>
              </a:rPr>
              <a:t>FASE 07 – </a:t>
            </a:r>
            <a:r>
              <a:rPr lang="en-US" sz="4200" dirty="0" err="1">
                <a:solidFill>
                  <a:schemeClr val="tx1">
                    <a:lumMod val="85000"/>
                    <a:lumOff val="15000"/>
                  </a:schemeClr>
                </a:solidFill>
              </a:rPr>
              <a:t>Requerimento</a:t>
            </a:r>
            <a:r>
              <a:rPr lang="en-US" sz="4200" dirty="0">
                <a:solidFill>
                  <a:schemeClr val="tx1">
                    <a:lumMod val="85000"/>
                    <a:lumOff val="15000"/>
                  </a:schemeClr>
                </a:solidFill>
              </a:rPr>
              <a:t> para solicitor o </a:t>
            </a:r>
            <a:r>
              <a:rPr lang="en-US" sz="4200" dirty="0" err="1">
                <a:solidFill>
                  <a:schemeClr val="tx1">
                    <a:lumMod val="85000"/>
                    <a:lumOff val="15000"/>
                  </a:schemeClr>
                </a:solidFill>
              </a:rPr>
              <a:t>registro</a:t>
            </a:r>
            <a:r>
              <a:rPr lang="en-US" sz="4200" dirty="0">
                <a:solidFill>
                  <a:schemeClr val="tx1">
                    <a:lumMod val="85000"/>
                    <a:lumOff val="15000"/>
                  </a:schemeClr>
                </a:solidFill>
              </a:rPr>
              <a:t>)</a:t>
            </a:r>
          </a:p>
        </p:txBody>
      </p:sp>
      <p:pic>
        <p:nvPicPr>
          <p:cNvPr id="2" name="Imagem 1">
            <a:extLst>
              <a:ext uri="{FF2B5EF4-FFF2-40B4-BE49-F238E27FC236}">
                <a16:creationId xmlns:a16="http://schemas.microsoft.com/office/drawing/2014/main" id="{2D964B04-6873-4849-88FA-E3BB7EBBB489}"/>
              </a:ext>
            </a:extLst>
          </p:cNvPr>
          <p:cNvPicPr>
            <a:picLocks noChangeAspect="1"/>
          </p:cNvPicPr>
          <p:nvPr/>
        </p:nvPicPr>
        <p:blipFill>
          <a:blip r:embed="rId4"/>
          <a:stretch>
            <a:fillRect/>
          </a:stretch>
        </p:blipFill>
        <p:spPr>
          <a:xfrm>
            <a:off x="0" y="672502"/>
            <a:ext cx="8277225" cy="5686425"/>
          </a:xfrm>
          <a:prstGeom prst="rect">
            <a:avLst/>
          </a:prstGeom>
        </p:spPr>
      </p:pic>
    </p:spTree>
    <p:extLst>
      <p:ext uri="{BB962C8B-B14F-4D97-AF65-F5344CB8AC3E}">
        <p14:creationId xmlns:p14="http://schemas.microsoft.com/office/powerpoint/2010/main" val="36811895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ori-MG">
            <a:extLst>
              <a:ext uri="{FF2B5EF4-FFF2-40B4-BE49-F238E27FC236}">
                <a16:creationId xmlns:a16="http://schemas.microsoft.com/office/drawing/2014/main" id="{A3D811E3-887B-483C-84D6-28CC334A35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C1DC6A4D-C86D-4DFF-BF77-FFF89CB59572}"/>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sp>
        <p:nvSpPr>
          <p:cNvPr id="6" name="Título 1">
            <a:extLst>
              <a:ext uri="{FF2B5EF4-FFF2-40B4-BE49-F238E27FC236}">
                <a16:creationId xmlns:a16="http://schemas.microsoft.com/office/drawing/2014/main" id="{5E6EF579-499F-40AB-B5F8-900A43712057}"/>
              </a:ext>
            </a:extLst>
          </p:cNvPr>
          <p:cNvSpPr txBox="1">
            <a:spLocks/>
          </p:cNvSpPr>
          <p:nvPr/>
        </p:nvSpPr>
        <p:spPr>
          <a:xfrm>
            <a:off x="1851213" y="140676"/>
            <a:ext cx="8489574" cy="424227"/>
          </a:xfrm>
          <a:prstGeom prst="rect">
            <a:avLst/>
          </a:prstGeom>
        </p:spPr>
        <p:txBody>
          <a:bodyPr vert="horz" lIns="91440" tIns="45720" rIns="91440" bIns="45720" rtlCol="0" anchor="b">
            <a:normAutofit fontScale="67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200" dirty="0">
                <a:solidFill>
                  <a:schemeClr val="tx1">
                    <a:lumMod val="85000"/>
                    <a:lumOff val="15000"/>
                  </a:schemeClr>
                </a:solidFill>
              </a:rPr>
              <a:t>FASE 07 – </a:t>
            </a:r>
            <a:r>
              <a:rPr lang="en-US" sz="4200" dirty="0" err="1">
                <a:solidFill>
                  <a:schemeClr val="tx1">
                    <a:lumMod val="85000"/>
                    <a:lumOff val="15000"/>
                  </a:schemeClr>
                </a:solidFill>
              </a:rPr>
              <a:t>Requerimento</a:t>
            </a:r>
            <a:r>
              <a:rPr lang="en-US" sz="4200" dirty="0">
                <a:solidFill>
                  <a:schemeClr val="tx1">
                    <a:lumMod val="85000"/>
                    <a:lumOff val="15000"/>
                  </a:schemeClr>
                </a:solidFill>
              </a:rPr>
              <a:t> para solicitor o </a:t>
            </a:r>
            <a:r>
              <a:rPr lang="en-US" sz="4200" dirty="0" err="1">
                <a:solidFill>
                  <a:schemeClr val="tx1">
                    <a:lumMod val="85000"/>
                    <a:lumOff val="15000"/>
                  </a:schemeClr>
                </a:solidFill>
              </a:rPr>
              <a:t>registro</a:t>
            </a:r>
            <a:r>
              <a:rPr lang="en-US" sz="4200" dirty="0">
                <a:solidFill>
                  <a:schemeClr val="tx1">
                    <a:lumMod val="85000"/>
                    <a:lumOff val="15000"/>
                  </a:schemeClr>
                </a:solidFill>
              </a:rPr>
              <a:t>)</a:t>
            </a:r>
          </a:p>
        </p:txBody>
      </p:sp>
      <p:pic>
        <p:nvPicPr>
          <p:cNvPr id="7" name="Imagem 6">
            <a:extLst>
              <a:ext uri="{FF2B5EF4-FFF2-40B4-BE49-F238E27FC236}">
                <a16:creationId xmlns:a16="http://schemas.microsoft.com/office/drawing/2014/main" id="{44FC44FB-9264-4458-9504-17B1A4935D49}"/>
              </a:ext>
            </a:extLst>
          </p:cNvPr>
          <p:cNvPicPr>
            <a:picLocks noChangeAspect="1"/>
          </p:cNvPicPr>
          <p:nvPr/>
        </p:nvPicPr>
        <p:blipFill>
          <a:blip r:embed="rId4"/>
          <a:stretch>
            <a:fillRect/>
          </a:stretch>
        </p:blipFill>
        <p:spPr>
          <a:xfrm>
            <a:off x="0" y="564903"/>
            <a:ext cx="6786562" cy="5864472"/>
          </a:xfrm>
          <a:prstGeom prst="rect">
            <a:avLst/>
          </a:prstGeom>
        </p:spPr>
      </p:pic>
      <p:pic>
        <p:nvPicPr>
          <p:cNvPr id="8" name="Imagem 7">
            <a:extLst>
              <a:ext uri="{FF2B5EF4-FFF2-40B4-BE49-F238E27FC236}">
                <a16:creationId xmlns:a16="http://schemas.microsoft.com/office/drawing/2014/main" id="{A7829F97-2BA8-4022-BF35-5CB5A2B7E762}"/>
              </a:ext>
            </a:extLst>
          </p:cNvPr>
          <p:cNvPicPr>
            <a:picLocks noChangeAspect="1"/>
          </p:cNvPicPr>
          <p:nvPr/>
        </p:nvPicPr>
        <p:blipFill>
          <a:blip r:embed="rId5"/>
          <a:stretch>
            <a:fillRect/>
          </a:stretch>
        </p:blipFill>
        <p:spPr>
          <a:xfrm>
            <a:off x="6684254" y="627972"/>
            <a:ext cx="5507746" cy="2375017"/>
          </a:xfrm>
          <a:prstGeom prst="rect">
            <a:avLst/>
          </a:prstGeom>
        </p:spPr>
      </p:pic>
    </p:spTree>
    <p:extLst>
      <p:ext uri="{BB962C8B-B14F-4D97-AF65-F5344CB8AC3E}">
        <p14:creationId xmlns:p14="http://schemas.microsoft.com/office/powerpoint/2010/main" val="8584779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ori-MG">
            <a:extLst>
              <a:ext uri="{FF2B5EF4-FFF2-40B4-BE49-F238E27FC236}">
                <a16:creationId xmlns:a16="http://schemas.microsoft.com/office/drawing/2014/main" id="{A3D811E3-887B-483C-84D6-28CC334A35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C1DC6A4D-C86D-4DFF-BF77-FFF89CB59572}"/>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sp>
        <p:nvSpPr>
          <p:cNvPr id="6" name="Título 1">
            <a:extLst>
              <a:ext uri="{FF2B5EF4-FFF2-40B4-BE49-F238E27FC236}">
                <a16:creationId xmlns:a16="http://schemas.microsoft.com/office/drawing/2014/main" id="{5E6EF579-499F-40AB-B5F8-900A43712057}"/>
              </a:ext>
            </a:extLst>
          </p:cNvPr>
          <p:cNvSpPr txBox="1">
            <a:spLocks/>
          </p:cNvSpPr>
          <p:nvPr/>
        </p:nvSpPr>
        <p:spPr>
          <a:xfrm>
            <a:off x="1851213" y="140676"/>
            <a:ext cx="8489574" cy="424227"/>
          </a:xfrm>
          <a:prstGeom prst="rect">
            <a:avLst/>
          </a:prstGeom>
        </p:spPr>
        <p:txBody>
          <a:bodyPr vert="horz" lIns="91440" tIns="45720" rIns="91440" bIns="45720" rtlCol="0" anchor="b">
            <a:normAutofit fontScale="67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200" dirty="0">
                <a:solidFill>
                  <a:schemeClr val="tx1">
                    <a:lumMod val="85000"/>
                    <a:lumOff val="15000"/>
                  </a:schemeClr>
                </a:solidFill>
              </a:rPr>
              <a:t>FASE 07 – </a:t>
            </a:r>
            <a:r>
              <a:rPr lang="en-US" sz="4200" dirty="0" err="1">
                <a:solidFill>
                  <a:schemeClr val="tx1">
                    <a:lumMod val="85000"/>
                    <a:lumOff val="15000"/>
                  </a:schemeClr>
                </a:solidFill>
              </a:rPr>
              <a:t>Requerimento</a:t>
            </a:r>
            <a:r>
              <a:rPr lang="en-US" sz="4200" dirty="0">
                <a:solidFill>
                  <a:schemeClr val="tx1">
                    <a:lumMod val="85000"/>
                    <a:lumOff val="15000"/>
                  </a:schemeClr>
                </a:solidFill>
              </a:rPr>
              <a:t> para solicitor o </a:t>
            </a:r>
            <a:r>
              <a:rPr lang="en-US" sz="4200" dirty="0" err="1">
                <a:solidFill>
                  <a:schemeClr val="tx1">
                    <a:lumMod val="85000"/>
                    <a:lumOff val="15000"/>
                  </a:schemeClr>
                </a:solidFill>
              </a:rPr>
              <a:t>registro</a:t>
            </a:r>
            <a:r>
              <a:rPr lang="en-US" sz="4200" dirty="0">
                <a:solidFill>
                  <a:schemeClr val="tx1">
                    <a:lumMod val="85000"/>
                    <a:lumOff val="15000"/>
                  </a:schemeClr>
                </a:solidFill>
              </a:rPr>
              <a:t>)</a:t>
            </a:r>
          </a:p>
        </p:txBody>
      </p:sp>
      <p:pic>
        <p:nvPicPr>
          <p:cNvPr id="2" name="Imagem 1">
            <a:extLst>
              <a:ext uri="{FF2B5EF4-FFF2-40B4-BE49-F238E27FC236}">
                <a16:creationId xmlns:a16="http://schemas.microsoft.com/office/drawing/2014/main" id="{14DE4FE7-EA63-41B3-86DE-98973B11836E}"/>
              </a:ext>
            </a:extLst>
          </p:cNvPr>
          <p:cNvPicPr>
            <a:picLocks noChangeAspect="1"/>
          </p:cNvPicPr>
          <p:nvPr/>
        </p:nvPicPr>
        <p:blipFill>
          <a:blip r:embed="rId4"/>
          <a:stretch>
            <a:fillRect/>
          </a:stretch>
        </p:blipFill>
        <p:spPr>
          <a:xfrm>
            <a:off x="0" y="564903"/>
            <a:ext cx="8360309" cy="6282717"/>
          </a:xfrm>
          <a:prstGeom prst="rect">
            <a:avLst/>
          </a:prstGeom>
        </p:spPr>
      </p:pic>
    </p:spTree>
    <p:extLst>
      <p:ext uri="{BB962C8B-B14F-4D97-AF65-F5344CB8AC3E}">
        <p14:creationId xmlns:p14="http://schemas.microsoft.com/office/powerpoint/2010/main" val="27582752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ori-MG">
            <a:extLst>
              <a:ext uri="{FF2B5EF4-FFF2-40B4-BE49-F238E27FC236}">
                <a16:creationId xmlns:a16="http://schemas.microsoft.com/office/drawing/2014/main" id="{A3D811E3-887B-483C-84D6-28CC334A35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C1DC6A4D-C86D-4DFF-BF77-FFF89CB59572}"/>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sp>
        <p:nvSpPr>
          <p:cNvPr id="6" name="Título 1">
            <a:extLst>
              <a:ext uri="{FF2B5EF4-FFF2-40B4-BE49-F238E27FC236}">
                <a16:creationId xmlns:a16="http://schemas.microsoft.com/office/drawing/2014/main" id="{5E6EF579-499F-40AB-B5F8-900A43712057}"/>
              </a:ext>
            </a:extLst>
          </p:cNvPr>
          <p:cNvSpPr txBox="1">
            <a:spLocks/>
          </p:cNvSpPr>
          <p:nvPr/>
        </p:nvSpPr>
        <p:spPr>
          <a:xfrm>
            <a:off x="1851213" y="140676"/>
            <a:ext cx="8489574" cy="424227"/>
          </a:xfrm>
          <a:prstGeom prst="rect">
            <a:avLst/>
          </a:prstGeom>
        </p:spPr>
        <p:txBody>
          <a:bodyPr vert="horz" lIns="91440" tIns="45720" rIns="91440" bIns="45720" rtlCol="0" anchor="b">
            <a:normAutofit fontScale="67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200" dirty="0">
                <a:solidFill>
                  <a:schemeClr val="tx1">
                    <a:lumMod val="85000"/>
                    <a:lumOff val="15000"/>
                  </a:schemeClr>
                </a:solidFill>
              </a:rPr>
              <a:t>FASE 07 – </a:t>
            </a:r>
            <a:r>
              <a:rPr lang="en-US" sz="4200" dirty="0" err="1">
                <a:solidFill>
                  <a:schemeClr val="tx1">
                    <a:lumMod val="85000"/>
                    <a:lumOff val="15000"/>
                  </a:schemeClr>
                </a:solidFill>
              </a:rPr>
              <a:t>Requerimento</a:t>
            </a:r>
            <a:r>
              <a:rPr lang="en-US" sz="4200" dirty="0">
                <a:solidFill>
                  <a:schemeClr val="tx1">
                    <a:lumMod val="85000"/>
                    <a:lumOff val="15000"/>
                  </a:schemeClr>
                </a:solidFill>
              </a:rPr>
              <a:t> para solicitor o </a:t>
            </a:r>
            <a:r>
              <a:rPr lang="en-US" sz="4200" dirty="0" err="1">
                <a:solidFill>
                  <a:schemeClr val="tx1">
                    <a:lumMod val="85000"/>
                    <a:lumOff val="15000"/>
                  </a:schemeClr>
                </a:solidFill>
              </a:rPr>
              <a:t>registro</a:t>
            </a:r>
            <a:r>
              <a:rPr lang="en-US" sz="4200" dirty="0">
                <a:solidFill>
                  <a:schemeClr val="tx1">
                    <a:lumMod val="85000"/>
                    <a:lumOff val="15000"/>
                  </a:schemeClr>
                </a:solidFill>
              </a:rPr>
              <a:t>)</a:t>
            </a:r>
          </a:p>
        </p:txBody>
      </p:sp>
      <p:pic>
        <p:nvPicPr>
          <p:cNvPr id="3" name="Imagem 2">
            <a:extLst>
              <a:ext uri="{FF2B5EF4-FFF2-40B4-BE49-F238E27FC236}">
                <a16:creationId xmlns:a16="http://schemas.microsoft.com/office/drawing/2014/main" id="{362141EF-7E09-4FA9-899C-FE5176291016}"/>
              </a:ext>
            </a:extLst>
          </p:cNvPr>
          <p:cNvPicPr>
            <a:picLocks noChangeAspect="1"/>
          </p:cNvPicPr>
          <p:nvPr/>
        </p:nvPicPr>
        <p:blipFill>
          <a:blip r:embed="rId4"/>
          <a:stretch>
            <a:fillRect/>
          </a:stretch>
        </p:blipFill>
        <p:spPr>
          <a:xfrm>
            <a:off x="0" y="672502"/>
            <a:ext cx="8564243" cy="6175118"/>
          </a:xfrm>
          <a:prstGeom prst="rect">
            <a:avLst/>
          </a:prstGeom>
        </p:spPr>
      </p:pic>
    </p:spTree>
    <p:extLst>
      <p:ext uri="{BB962C8B-B14F-4D97-AF65-F5344CB8AC3E}">
        <p14:creationId xmlns:p14="http://schemas.microsoft.com/office/powerpoint/2010/main" val="320423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4B0B69-21DE-4537-9FD8-028BE66DB8BC}"/>
              </a:ext>
            </a:extLst>
          </p:cNvPr>
          <p:cNvSpPr>
            <a:spLocks noGrp="1"/>
          </p:cNvSpPr>
          <p:nvPr>
            <p:ph type="title"/>
          </p:nvPr>
        </p:nvSpPr>
        <p:spPr>
          <a:xfrm>
            <a:off x="1080035" y="672502"/>
            <a:ext cx="10058400" cy="702303"/>
          </a:xfrm>
        </p:spPr>
        <p:txBody>
          <a:bodyPr>
            <a:noAutofit/>
          </a:bodyPr>
          <a:lstStyle/>
          <a:p>
            <a:r>
              <a:rPr lang="pt-BR" sz="3600" dirty="0"/>
              <a:t>FASE 01 – Requerimento do Legitimado</a:t>
            </a:r>
          </a:p>
        </p:txBody>
      </p:sp>
      <p:pic>
        <p:nvPicPr>
          <p:cNvPr id="4" name="Picture 2" descr="Cori-MG">
            <a:extLst>
              <a:ext uri="{FF2B5EF4-FFF2-40B4-BE49-F238E27FC236}">
                <a16:creationId xmlns:a16="http://schemas.microsoft.com/office/drawing/2014/main" id="{AF7620F8-73E2-4E29-8CED-49781D8AD2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05F22D78-93F0-4937-83EB-0A381FD06E3A}"/>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pic>
        <p:nvPicPr>
          <p:cNvPr id="9" name="Espaço Reservado para Conteúdo 8">
            <a:extLst>
              <a:ext uri="{FF2B5EF4-FFF2-40B4-BE49-F238E27FC236}">
                <a16:creationId xmlns:a16="http://schemas.microsoft.com/office/drawing/2014/main" id="{E51246CD-71BA-4E21-B2AD-F62D40C3E22F}"/>
              </a:ext>
            </a:extLst>
          </p:cNvPr>
          <p:cNvPicPr>
            <a:picLocks noGrp="1" noChangeAspect="1"/>
          </p:cNvPicPr>
          <p:nvPr>
            <p:ph idx="1"/>
          </p:nvPr>
        </p:nvPicPr>
        <p:blipFill>
          <a:blip r:embed="rId4"/>
          <a:stretch>
            <a:fillRect/>
          </a:stretch>
        </p:blipFill>
        <p:spPr>
          <a:xfrm>
            <a:off x="638175" y="1760538"/>
            <a:ext cx="5363999" cy="4424960"/>
          </a:xfrm>
          <a:prstGeom prst="rect">
            <a:avLst/>
          </a:prstGeom>
        </p:spPr>
      </p:pic>
      <p:pic>
        <p:nvPicPr>
          <p:cNvPr id="10" name="Imagem 9">
            <a:extLst>
              <a:ext uri="{FF2B5EF4-FFF2-40B4-BE49-F238E27FC236}">
                <a16:creationId xmlns:a16="http://schemas.microsoft.com/office/drawing/2014/main" id="{8633A720-B571-4620-8DC1-BA7F4FE3B61E}"/>
              </a:ext>
            </a:extLst>
          </p:cNvPr>
          <p:cNvPicPr>
            <a:picLocks noChangeAspect="1"/>
          </p:cNvPicPr>
          <p:nvPr/>
        </p:nvPicPr>
        <p:blipFill>
          <a:blip r:embed="rId5"/>
          <a:stretch>
            <a:fillRect/>
          </a:stretch>
        </p:blipFill>
        <p:spPr>
          <a:xfrm>
            <a:off x="6515099" y="1760537"/>
            <a:ext cx="4787773" cy="4535487"/>
          </a:xfrm>
          <a:prstGeom prst="rect">
            <a:avLst/>
          </a:prstGeom>
        </p:spPr>
      </p:pic>
    </p:spTree>
    <p:extLst>
      <p:ext uri="{BB962C8B-B14F-4D97-AF65-F5344CB8AC3E}">
        <p14:creationId xmlns:p14="http://schemas.microsoft.com/office/powerpoint/2010/main" val="34334518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Resultado de imagem para morro dois irmÃ£o montes claros">
            <a:extLst>
              <a:ext uri="{FF2B5EF4-FFF2-40B4-BE49-F238E27FC236}">
                <a16:creationId xmlns:a16="http://schemas.microsoft.com/office/drawing/2014/main" id="{D705657D-4A21-4EBD-A944-0E6483C9B7A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8444" b="1"/>
          <a:stretch/>
        </p:blipFill>
        <p:spPr bwMode="auto">
          <a:xfrm>
            <a:off x="4075043" y="10"/>
            <a:ext cx="8111272" cy="685799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ori-MG">
            <a:extLst>
              <a:ext uri="{FF2B5EF4-FFF2-40B4-BE49-F238E27FC236}">
                <a16:creationId xmlns:a16="http://schemas.microsoft.com/office/drawing/2014/main" id="{3CC0AE5A-39F9-42BE-AE74-7DEE548062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A9258D90-F2DB-4AB9-8E3E-CD183838FAE3}"/>
              </a:ext>
            </a:extLst>
          </p:cNvPr>
          <p:cNvSpPr>
            <a:spLocks noGrp="1"/>
          </p:cNvSpPr>
          <p:nvPr>
            <p:ph type="ctrTitle"/>
          </p:nvPr>
        </p:nvSpPr>
        <p:spPr>
          <a:xfrm>
            <a:off x="167709" y="516835"/>
            <a:ext cx="3409505" cy="2408017"/>
          </a:xfrm>
        </p:spPr>
        <p:txBody>
          <a:bodyPr vert="horz" lIns="91440" tIns="45720" rIns="91440" bIns="45720" rtlCol="0" anchor="b">
            <a:normAutofit/>
          </a:bodyPr>
          <a:lstStyle/>
          <a:p>
            <a:pPr fontAlgn="base"/>
            <a:br>
              <a:rPr lang="en-US" sz="2500" kern="1200" spc="-50" baseline="0" dirty="0">
                <a:solidFill>
                  <a:schemeClr val="tx1">
                    <a:lumMod val="75000"/>
                    <a:lumOff val="25000"/>
                  </a:schemeClr>
                </a:solidFill>
                <a:latin typeface="+mj-lt"/>
                <a:ea typeface="+mj-ea"/>
                <a:cs typeface="+mj-cs"/>
              </a:rPr>
            </a:br>
            <a:br>
              <a:rPr lang="en-US" sz="2500" kern="1200" spc="-50" baseline="0" dirty="0">
                <a:solidFill>
                  <a:schemeClr val="tx1">
                    <a:lumMod val="75000"/>
                    <a:lumOff val="25000"/>
                  </a:schemeClr>
                </a:solidFill>
                <a:latin typeface="+mj-lt"/>
                <a:ea typeface="+mj-ea"/>
                <a:cs typeface="+mj-cs"/>
              </a:rPr>
            </a:br>
            <a:r>
              <a:rPr lang="en-US" sz="3600" b="1" i="1" kern="1200" spc="-50" baseline="0" dirty="0" err="1">
                <a:solidFill>
                  <a:schemeClr val="tx1">
                    <a:lumMod val="75000"/>
                    <a:lumOff val="25000"/>
                  </a:schemeClr>
                </a:solidFill>
                <a:latin typeface="+mj-lt"/>
                <a:ea typeface="+mj-ea"/>
                <a:cs typeface="+mj-cs"/>
              </a:rPr>
              <a:t>Contato</a:t>
            </a:r>
            <a:r>
              <a:rPr lang="en-US" sz="3600" b="1" i="1" kern="1200" spc="-50" baseline="0" dirty="0">
                <a:solidFill>
                  <a:schemeClr val="tx1">
                    <a:lumMod val="75000"/>
                    <a:lumOff val="25000"/>
                  </a:schemeClr>
                </a:solidFill>
                <a:latin typeface="+mj-lt"/>
                <a:ea typeface="+mj-ea"/>
                <a:cs typeface="+mj-cs"/>
              </a:rPr>
              <a:t>:</a:t>
            </a:r>
            <a:br>
              <a:rPr lang="en-US" sz="2500" b="1" kern="1200" spc="-50" baseline="0" dirty="0">
                <a:solidFill>
                  <a:schemeClr val="tx1">
                    <a:lumMod val="75000"/>
                    <a:lumOff val="25000"/>
                  </a:schemeClr>
                </a:solidFill>
                <a:latin typeface="+mj-lt"/>
                <a:ea typeface="+mj-ea"/>
                <a:cs typeface="+mj-cs"/>
              </a:rPr>
            </a:br>
            <a:endParaRPr lang="en-US" sz="2500" b="1" kern="1200" spc="-50" baseline="0" dirty="0">
              <a:solidFill>
                <a:schemeClr val="tx1">
                  <a:lumMod val="75000"/>
                  <a:lumOff val="25000"/>
                </a:schemeClr>
              </a:solidFill>
              <a:latin typeface="+mj-lt"/>
              <a:ea typeface="+mj-ea"/>
              <a:cs typeface="+mj-cs"/>
            </a:endParaRPr>
          </a:p>
        </p:txBody>
      </p:sp>
      <p:sp>
        <p:nvSpPr>
          <p:cNvPr id="6" name="CaixaDeTexto 5">
            <a:extLst>
              <a:ext uri="{FF2B5EF4-FFF2-40B4-BE49-F238E27FC236}">
                <a16:creationId xmlns:a16="http://schemas.microsoft.com/office/drawing/2014/main" id="{48D8AD0E-BEF4-4407-B547-B76DB5C0FF27}"/>
              </a:ext>
            </a:extLst>
          </p:cNvPr>
          <p:cNvSpPr txBox="1"/>
          <p:nvPr/>
        </p:nvSpPr>
        <p:spPr>
          <a:xfrm>
            <a:off x="330039" y="2975118"/>
            <a:ext cx="3084844" cy="3366047"/>
          </a:xfrm>
          <a:prstGeom prst="rect">
            <a:avLst/>
          </a:prstGeom>
        </p:spPr>
        <p:txBody>
          <a:bodyPr vert="horz" lIns="0" tIns="45720" rIns="0" bIns="45720" rtlCol="0">
            <a:normAutofit/>
          </a:bodyPr>
          <a:lstStyle/>
          <a:p>
            <a:pPr defTabSz="914400">
              <a:lnSpc>
                <a:spcPct val="90000"/>
              </a:lnSpc>
              <a:spcAft>
                <a:spcPts val="600"/>
              </a:spcAft>
              <a:buClr>
                <a:schemeClr val="accent1"/>
              </a:buClr>
              <a:buFont typeface="Calibri" panose="020F0502020204030204" pitchFamily="34" charset="0"/>
            </a:pPr>
            <a:r>
              <a:rPr lang="en-US" sz="1500" dirty="0">
                <a:solidFill>
                  <a:schemeClr val="tx1">
                    <a:lumMod val="75000"/>
                    <a:lumOff val="25000"/>
                  </a:schemeClr>
                </a:solidFill>
              </a:rPr>
              <a:t>crivirginopolis2@gmail.com</a:t>
            </a:r>
          </a:p>
          <a:p>
            <a:pPr defTabSz="914400">
              <a:lnSpc>
                <a:spcPct val="90000"/>
              </a:lnSpc>
              <a:spcAft>
                <a:spcPts val="600"/>
              </a:spcAft>
              <a:buClr>
                <a:schemeClr val="accent1"/>
              </a:buClr>
              <a:buFont typeface="Calibri" panose="020F0502020204030204" pitchFamily="34" charset="0"/>
            </a:pPr>
            <a:endParaRPr lang="en-US" sz="1500" dirty="0">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r>
              <a:rPr lang="en-US" sz="1500" dirty="0">
                <a:solidFill>
                  <a:schemeClr val="tx1">
                    <a:lumMod val="75000"/>
                    <a:lumOff val="25000"/>
                  </a:schemeClr>
                </a:solidFill>
              </a:rPr>
              <a:t>Michely Freire Fonseca Cunha</a:t>
            </a:r>
          </a:p>
          <a:p>
            <a:pPr defTabSz="914400">
              <a:lnSpc>
                <a:spcPct val="90000"/>
              </a:lnSpc>
              <a:spcAft>
                <a:spcPts val="600"/>
              </a:spcAft>
              <a:buClr>
                <a:schemeClr val="accent1"/>
              </a:buClr>
              <a:buFont typeface="Calibri" panose="020F0502020204030204" pitchFamily="34" charset="0"/>
            </a:pPr>
            <a:r>
              <a:rPr lang="en-US" sz="1500" dirty="0" err="1">
                <a:solidFill>
                  <a:schemeClr val="tx1">
                    <a:lumMod val="75000"/>
                    <a:lumOff val="25000"/>
                  </a:schemeClr>
                </a:solidFill>
              </a:rPr>
              <a:t>Oficiala</a:t>
            </a:r>
            <a:r>
              <a:rPr lang="en-US" sz="1500" dirty="0">
                <a:solidFill>
                  <a:schemeClr val="tx1">
                    <a:lumMod val="75000"/>
                    <a:lumOff val="25000"/>
                  </a:schemeClr>
                </a:solidFill>
              </a:rPr>
              <a:t> de </a:t>
            </a:r>
            <a:r>
              <a:rPr lang="en-US" sz="1500" dirty="0" err="1">
                <a:solidFill>
                  <a:schemeClr val="tx1">
                    <a:lumMod val="75000"/>
                    <a:lumOff val="25000"/>
                  </a:schemeClr>
                </a:solidFill>
              </a:rPr>
              <a:t>Registro</a:t>
            </a:r>
            <a:r>
              <a:rPr lang="en-US" sz="1500" dirty="0">
                <a:solidFill>
                  <a:schemeClr val="tx1">
                    <a:lumMod val="75000"/>
                    <a:lumOff val="25000"/>
                  </a:schemeClr>
                </a:solidFill>
              </a:rPr>
              <a:t> de </a:t>
            </a:r>
            <a:r>
              <a:rPr lang="en-US" sz="1500" dirty="0" err="1">
                <a:solidFill>
                  <a:schemeClr val="tx1">
                    <a:lumMod val="75000"/>
                    <a:lumOff val="25000"/>
                  </a:schemeClr>
                </a:solidFill>
              </a:rPr>
              <a:t>Imóveis</a:t>
            </a:r>
            <a:r>
              <a:rPr lang="en-US" sz="1500" dirty="0">
                <a:solidFill>
                  <a:schemeClr val="tx1">
                    <a:lumMod val="75000"/>
                    <a:lumOff val="25000"/>
                  </a:schemeClr>
                </a:solidFill>
              </a:rPr>
              <a:t> de </a:t>
            </a:r>
            <a:r>
              <a:rPr lang="en-US" sz="1500" dirty="0" err="1">
                <a:solidFill>
                  <a:schemeClr val="tx1">
                    <a:lumMod val="75000"/>
                    <a:lumOff val="25000"/>
                  </a:schemeClr>
                </a:solidFill>
              </a:rPr>
              <a:t>Virginópolis</a:t>
            </a:r>
            <a:r>
              <a:rPr lang="en-US" sz="1500" dirty="0">
                <a:solidFill>
                  <a:schemeClr val="tx1">
                    <a:lumMod val="75000"/>
                    <a:lumOff val="25000"/>
                  </a:schemeClr>
                </a:solidFill>
              </a:rPr>
              <a:t>-MG</a:t>
            </a:r>
          </a:p>
        </p:txBody>
      </p:sp>
    </p:spTree>
    <p:extLst>
      <p:ext uri="{BB962C8B-B14F-4D97-AF65-F5344CB8AC3E}">
        <p14:creationId xmlns:p14="http://schemas.microsoft.com/office/powerpoint/2010/main" val="917203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4B0B69-21DE-4537-9FD8-028BE66DB8BC}"/>
              </a:ext>
            </a:extLst>
          </p:cNvPr>
          <p:cNvSpPr>
            <a:spLocks noGrp="1"/>
          </p:cNvSpPr>
          <p:nvPr>
            <p:ph type="title"/>
          </p:nvPr>
        </p:nvSpPr>
        <p:spPr>
          <a:xfrm>
            <a:off x="1080035" y="672502"/>
            <a:ext cx="10058400" cy="702303"/>
          </a:xfrm>
        </p:spPr>
        <p:txBody>
          <a:bodyPr>
            <a:noAutofit/>
          </a:bodyPr>
          <a:lstStyle/>
          <a:p>
            <a:r>
              <a:rPr lang="pt-BR" sz="3600" dirty="0"/>
              <a:t>FASE 01 – Requerimento do Legitimado</a:t>
            </a:r>
          </a:p>
        </p:txBody>
      </p:sp>
      <p:pic>
        <p:nvPicPr>
          <p:cNvPr id="4" name="Picture 2" descr="Cori-MG">
            <a:extLst>
              <a:ext uri="{FF2B5EF4-FFF2-40B4-BE49-F238E27FC236}">
                <a16:creationId xmlns:a16="http://schemas.microsoft.com/office/drawing/2014/main" id="{AF7620F8-73E2-4E29-8CED-49781D8AD2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05F22D78-93F0-4937-83EB-0A381FD06E3A}"/>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pic>
        <p:nvPicPr>
          <p:cNvPr id="13" name="Imagem 12">
            <a:extLst>
              <a:ext uri="{FF2B5EF4-FFF2-40B4-BE49-F238E27FC236}">
                <a16:creationId xmlns:a16="http://schemas.microsoft.com/office/drawing/2014/main" id="{5777143A-E4C6-4A7A-AD84-475B79350626}"/>
              </a:ext>
            </a:extLst>
          </p:cNvPr>
          <p:cNvPicPr>
            <a:picLocks noChangeAspect="1"/>
          </p:cNvPicPr>
          <p:nvPr/>
        </p:nvPicPr>
        <p:blipFill>
          <a:blip r:embed="rId4"/>
          <a:stretch>
            <a:fillRect/>
          </a:stretch>
        </p:blipFill>
        <p:spPr>
          <a:xfrm>
            <a:off x="1" y="1828801"/>
            <a:ext cx="5958284" cy="5018820"/>
          </a:xfrm>
          <a:prstGeom prst="rect">
            <a:avLst/>
          </a:prstGeom>
        </p:spPr>
      </p:pic>
      <p:pic>
        <p:nvPicPr>
          <p:cNvPr id="14" name="Imagem 13">
            <a:extLst>
              <a:ext uri="{FF2B5EF4-FFF2-40B4-BE49-F238E27FC236}">
                <a16:creationId xmlns:a16="http://schemas.microsoft.com/office/drawing/2014/main" id="{072E6C52-588C-42B5-986A-853F2AFDC977}"/>
              </a:ext>
            </a:extLst>
          </p:cNvPr>
          <p:cNvPicPr>
            <a:picLocks noChangeAspect="1"/>
          </p:cNvPicPr>
          <p:nvPr/>
        </p:nvPicPr>
        <p:blipFill>
          <a:blip r:embed="rId5"/>
          <a:stretch>
            <a:fillRect/>
          </a:stretch>
        </p:blipFill>
        <p:spPr>
          <a:xfrm>
            <a:off x="6233715" y="1839181"/>
            <a:ext cx="5958284" cy="5018820"/>
          </a:xfrm>
          <a:prstGeom prst="rect">
            <a:avLst/>
          </a:prstGeom>
        </p:spPr>
      </p:pic>
    </p:spTree>
    <p:extLst>
      <p:ext uri="{BB962C8B-B14F-4D97-AF65-F5344CB8AC3E}">
        <p14:creationId xmlns:p14="http://schemas.microsoft.com/office/powerpoint/2010/main" val="783876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4B0B69-21DE-4537-9FD8-028BE66DB8BC}"/>
              </a:ext>
            </a:extLst>
          </p:cNvPr>
          <p:cNvSpPr>
            <a:spLocks noGrp="1"/>
          </p:cNvSpPr>
          <p:nvPr>
            <p:ph type="title"/>
          </p:nvPr>
        </p:nvSpPr>
        <p:spPr>
          <a:xfrm>
            <a:off x="1080035" y="672502"/>
            <a:ext cx="10058400" cy="702303"/>
          </a:xfrm>
        </p:spPr>
        <p:txBody>
          <a:bodyPr>
            <a:noAutofit/>
          </a:bodyPr>
          <a:lstStyle/>
          <a:p>
            <a:r>
              <a:rPr lang="pt-BR" sz="3200" dirty="0"/>
              <a:t>FASE 02 – Processamento</a:t>
            </a:r>
            <a:br>
              <a:rPr lang="pt-BR" sz="3200" dirty="0"/>
            </a:br>
            <a:r>
              <a:rPr lang="pt-BR" sz="3200" dirty="0"/>
              <a:t>O que fazer após receber o pedido do legitimado?</a:t>
            </a:r>
          </a:p>
        </p:txBody>
      </p:sp>
      <p:pic>
        <p:nvPicPr>
          <p:cNvPr id="4" name="Picture 2" descr="Cori-MG">
            <a:extLst>
              <a:ext uri="{FF2B5EF4-FFF2-40B4-BE49-F238E27FC236}">
                <a16:creationId xmlns:a16="http://schemas.microsoft.com/office/drawing/2014/main" id="{AF7620F8-73E2-4E29-8CED-49781D8AD2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05F22D78-93F0-4937-83EB-0A381FD06E3A}"/>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sp>
        <p:nvSpPr>
          <p:cNvPr id="7" name="Espaço Reservado para Conteúdo 2">
            <a:extLst>
              <a:ext uri="{FF2B5EF4-FFF2-40B4-BE49-F238E27FC236}">
                <a16:creationId xmlns:a16="http://schemas.microsoft.com/office/drawing/2014/main" id="{6F1415CD-CE6F-4E8B-8F2F-50416CD62A7D}"/>
              </a:ext>
            </a:extLst>
          </p:cNvPr>
          <p:cNvSpPr>
            <a:spLocks noGrp="1"/>
          </p:cNvSpPr>
          <p:nvPr>
            <p:ph sz="half" idx="1"/>
          </p:nvPr>
        </p:nvSpPr>
        <p:spPr>
          <a:xfrm>
            <a:off x="1097278" y="1845734"/>
            <a:ext cx="10156875" cy="4023360"/>
          </a:xfrm>
        </p:spPr>
        <p:txBody>
          <a:bodyPr>
            <a:normAutofit fontScale="92500" lnSpcReduction="20000"/>
          </a:bodyPr>
          <a:lstStyle/>
          <a:p>
            <a:pPr algn="just">
              <a:buFont typeface="Wingdings" panose="05000000000000000000" pitchFamily="2" charset="2"/>
              <a:buChar char="Ø"/>
            </a:pPr>
            <a:r>
              <a:rPr lang="pt-BR" sz="4000" dirty="0"/>
              <a:t>Autuar </a:t>
            </a:r>
          </a:p>
          <a:p>
            <a:pPr marL="0" indent="0" algn="just">
              <a:buNone/>
            </a:pPr>
            <a:endParaRPr lang="pt-BR" sz="4000" dirty="0"/>
          </a:p>
          <a:p>
            <a:pPr algn="just">
              <a:buFont typeface="Wingdings" panose="05000000000000000000" pitchFamily="2" charset="2"/>
              <a:buChar char="Ø"/>
            </a:pPr>
            <a:r>
              <a:rPr lang="pt-BR" sz="4000" dirty="0"/>
              <a:t>Município pode emitir ato a que se refere o inciso I do art. 13 da Lei nº 13465/18 para definir quem será enquadrado como ocupante de baixa renda;</a:t>
            </a:r>
          </a:p>
          <a:p>
            <a:pPr marL="0" indent="0" algn="just">
              <a:buNone/>
            </a:pPr>
            <a:endParaRPr lang="pt-BR" sz="4000" dirty="0"/>
          </a:p>
          <a:p>
            <a:pPr algn="just">
              <a:buFont typeface="Wingdings" panose="05000000000000000000" pitchFamily="2" charset="2"/>
              <a:buChar char="Ø"/>
            </a:pPr>
            <a:r>
              <a:rPr lang="pt-BR" sz="4000" dirty="0"/>
              <a:t>Município pode proferir uma decisão instauradora do procedimento de </a:t>
            </a:r>
            <a:r>
              <a:rPr lang="pt-BR" sz="4000" dirty="0" err="1"/>
              <a:t>Reurb</a:t>
            </a:r>
            <a:r>
              <a:rPr lang="pt-BR" sz="4000" dirty="0"/>
              <a:t>.</a:t>
            </a:r>
          </a:p>
        </p:txBody>
      </p:sp>
    </p:spTree>
    <p:extLst>
      <p:ext uri="{BB962C8B-B14F-4D97-AF65-F5344CB8AC3E}">
        <p14:creationId xmlns:p14="http://schemas.microsoft.com/office/powerpoint/2010/main" val="869252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4B0B69-21DE-4537-9FD8-028BE66DB8BC}"/>
              </a:ext>
            </a:extLst>
          </p:cNvPr>
          <p:cNvSpPr>
            <a:spLocks noGrp="1"/>
          </p:cNvSpPr>
          <p:nvPr>
            <p:ph type="title"/>
          </p:nvPr>
        </p:nvSpPr>
        <p:spPr>
          <a:xfrm>
            <a:off x="1366837" y="10380"/>
            <a:ext cx="10466812" cy="702303"/>
          </a:xfrm>
        </p:spPr>
        <p:txBody>
          <a:bodyPr>
            <a:noAutofit/>
          </a:bodyPr>
          <a:lstStyle/>
          <a:p>
            <a:r>
              <a:rPr lang="pt-BR" sz="3200" dirty="0"/>
              <a:t>FASE 02 – Processamento – Autuação</a:t>
            </a:r>
          </a:p>
        </p:txBody>
      </p:sp>
      <p:pic>
        <p:nvPicPr>
          <p:cNvPr id="4" name="Picture 2" descr="Cori-MG">
            <a:extLst>
              <a:ext uri="{FF2B5EF4-FFF2-40B4-BE49-F238E27FC236}">
                <a16:creationId xmlns:a16="http://schemas.microsoft.com/office/drawing/2014/main" id="{AF7620F8-73E2-4E29-8CED-49781D8AD2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05F22D78-93F0-4937-83EB-0A381FD06E3A}"/>
              </a:ext>
            </a:extLst>
          </p:cNvPr>
          <p:cNvPicPr/>
          <p:nvPr/>
        </p:nvPicPr>
        <p:blipFill>
          <a:blip r:embed="rId3"/>
          <a:srcRect/>
          <a:stretch>
            <a:fillRect/>
          </a:stretch>
        </p:blipFill>
        <p:spPr bwMode="auto">
          <a:xfrm>
            <a:off x="10851633" y="10380"/>
            <a:ext cx="1340367" cy="662122"/>
          </a:xfrm>
          <a:prstGeom prst="rect">
            <a:avLst/>
          </a:prstGeom>
          <a:noFill/>
          <a:ln w="9525">
            <a:noFill/>
            <a:miter lim="800000"/>
            <a:headEnd/>
            <a:tailEnd/>
          </a:ln>
        </p:spPr>
      </p:pic>
      <p:pic>
        <p:nvPicPr>
          <p:cNvPr id="6" name="Imagem 5">
            <a:extLst>
              <a:ext uri="{FF2B5EF4-FFF2-40B4-BE49-F238E27FC236}">
                <a16:creationId xmlns:a16="http://schemas.microsoft.com/office/drawing/2014/main" id="{5DCF7BDF-9CB6-418E-9835-A8A9D016620B}"/>
              </a:ext>
            </a:extLst>
          </p:cNvPr>
          <p:cNvPicPr>
            <a:picLocks noChangeAspect="1"/>
          </p:cNvPicPr>
          <p:nvPr/>
        </p:nvPicPr>
        <p:blipFill>
          <a:blip r:embed="rId4"/>
          <a:stretch>
            <a:fillRect/>
          </a:stretch>
        </p:blipFill>
        <p:spPr>
          <a:xfrm>
            <a:off x="2333625" y="712683"/>
            <a:ext cx="6605587" cy="5660768"/>
          </a:xfrm>
          <a:prstGeom prst="rect">
            <a:avLst/>
          </a:prstGeom>
        </p:spPr>
      </p:pic>
    </p:spTree>
    <p:extLst>
      <p:ext uri="{BB962C8B-B14F-4D97-AF65-F5344CB8AC3E}">
        <p14:creationId xmlns:p14="http://schemas.microsoft.com/office/powerpoint/2010/main" val="1755043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699373FF-C78A-430B-A246-6048999CE98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F1F76955-21E0-4116-A6AA-19DB89B503F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a:extLst>
              <a:ext uri="{FF2B5EF4-FFF2-40B4-BE49-F238E27FC236}">
                <a16:creationId xmlns:a16="http://schemas.microsoft.com/office/drawing/2014/main" id="{109B2863-A1A5-4050-8DE8-9BC0AD47F40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3" name="Straight Connector 42">
            <a:extLst>
              <a:ext uri="{FF2B5EF4-FFF2-40B4-BE49-F238E27FC236}">
                <a16:creationId xmlns:a16="http://schemas.microsoft.com/office/drawing/2014/main" id="{03EBB925-FEC3-4CD5-9271-3D75EBB53262}"/>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09772"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11" name="Imagem 10">
            <a:extLst>
              <a:ext uri="{FF2B5EF4-FFF2-40B4-BE49-F238E27FC236}">
                <a16:creationId xmlns:a16="http://schemas.microsoft.com/office/drawing/2014/main" id="{EE0B8D82-D670-4707-8687-D2ABA84191BA}"/>
              </a:ext>
            </a:extLst>
          </p:cNvPr>
          <p:cNvPicPr>
            <a:picLocks noChangeAspect="1"/>
          </p:cNvPicPr>
          <p:nvPr/>
        </p:nvPicPr>
        <p:blipFill>
          <a:blip r:embed="rId2"/>
          <a:stretch>
            <a:fillRect/>
          </a:stretch>
        </p:blipFill>
        <p:spPr>
          <a:xfrm>
            <a:off x="0" y="4517778"/>
            <a:ext cx="4701746" cy="2340221"/>
          </a:xfrm>
          <a:prstGeom prst="rect">
            <a:avLst/>
          </a:prstGeom>
        </p:spPr>
      </p:pic>
      <p:pic>
        <p:nvPicPr>
          <p:cNvPr id="32" name="Espaço Reservado para Conteúdo 9">
            <a:extLst>
              <a:ext uri="{FF2B5EF4-FFF2-40B4-BE49-F238E27FC236}">
                <a16:creationId xmlns:a16="http://schemas.microsoft.com/office/drawing/2014/main" id="{909741C6-477F-4AEE-96C6-5824A904802C}"/>
              </a:ext>
            </a:extLst>
          </p:cNvPr>
          <p:cNvPicPr>
            <a:picLocks noChangeAspect="1"/>
          </p:cNvPicPr>
          <p:nvPr/>
        </p:nvPicPr>
        <p:blipFill>
          <a:blip r:embed="rId3"/>
          <a:stretch>
            <a:fillRect/>
          </a:stretch>
        </p:blipFill>
        <p:spPr>
          <a:xfrm>
            <a:off x="0" y="584293"/>
            <a:ext cx="4701746" cy="3851027"/>
          </a:xfrm>
          <a:prstGeom prst="rect">
            <a:avLst/>
          </a:prstGeom>
        </p:spPr>
      </p:pic>
      <p:pic>
        <p:nvPicPr>
          <p:cNvPr id="4" name="Picture 2" descr="Cori-MG">
            <a:extLst>
              <a:ext uri="{FF2B5EF4-FFF2-40B4-BE49-F238E27FC236}">
                <a16:creationId xmlns:a16="http://schemas.microsoft.com/office/drawing/2014/main" id="{AF7620F8-73E2-4E29-8CED-49781D8AD2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05F22D78-93F0-4937-83EB-0A381FD06E3A}"/>
              </a:ext>
            </a:extLst>
          </p:cNvPr>
          <p:cNvPicPr/>
          <p:nvPr/>
        </p:nvPicPr>
        <p:blipFill>
          <a:blip r:embed="rId5"/>
          <a:srcRect/>
          <a:stretch>
            <a:fillRect/>
          </a:stretch>
        </p:blipFill>
        <p:spPr bwMode="auto">
          <a:xfrm>
            <a:off x="10851633" y="10380"/>
            <a:ext cx="1340367" cy="662122"/>
          </a:xfrm>
          <a:prstGeom prst="rect">
            <a:avLst/>
          </a:prstGeom>
          <a:noFill/>
          <a:ln w="9525">
            <a:noFill/>
            <a:miter lim="800000"/>
            <a:headEnd/>
            <a:tailEnd/>
          </a:ln>
        </p:spPr>
      </p:pic>
      <p:sp>
        <p:nvSpPr>
          <p:cNvPr id="2" name="Título 1">
            <a:extLst>
              <a:ext uri="{FF2B5EF4-FFF2-40B4-BE49-F238E27FC236}">
                <a16:creationId xmlns:a16="http://schemas.microsoft.com/office/drawing/2014/main" id="{5E4B0B69-21DE-4537-9FD8-028BE66DB8BC}"/>
              </a:ext>
            </a:extLst>
          </p:cNvPr>
          <p:cNvSpPr>
            <a:spLocks noGrp="1"/>
          </p:cNvSpPr>
          <p:nvPr>
            <p:ph type="title"/>
          </p:nvPr>
        </p:nvSpPr>
        <p:spPr>
          <a:xfrm>
            <a:off x="4703577" y="-33584"/>
            <a:ext cx="6846166" cy="1450757"/>
          </a:xfrm>
        </p:spPr>
        <p:txBody>
          <a:bodyPr>
            <a:normAutofit/>
          </a:bodyPr>
          <a:lstStyle/>
          <a:p>
            <a:r>
              <a:rPr lang="pt-BR" sz="3700" dirty="0"/>
              <a:t>FASE 02 - Ato do Poder Público (inciso I, art. 13, Lei nº 13465/17)</a:t>
            </a:r>
          </a:p>
        </p:txBody>
      </p:sp>
      <p:sp>
        <p:nvSpPr>
          <p:cNvPr id="34" name="Content Placeholder 33">
            <a:extLst>
              <a:ext uri="{FF2B5EF4-FFF2-40B4-BE49-F238E27FC236}">
                <a16:creationId xmlns:a16="http://schemas.microsoft.com/office/drawing/2014/main" id="{6E465EDB-7DB6-442F-818A-93F1C0752AFD}"/>
              </a:ext>
            </a:extLst>
          </p:cNvPr>
          <p:cNvSpPr>
            <a:spLocks noGrp="1"/>
          </p:cNvSpPr>
          <p:nvPr>
            <p:ph idx="1"/>
          </p:nvPr>
        </p:nvSpPr>
        <p:spPr>
          <a:xfrm>
            <a:off x="4701747" y="2198914"/>
            <a:ext cx="6847996" cy="3234732"/>
          </a:xfrm>
        </p:spPr>
        <p:txBody>
          <a:bodyPr>
            <a:normAutofit/>
          </a:bodyPr>
          <a:lstStyle/>
          <a:p>
            <a:pPr algn="just">
              <a:buFont typeface="Wingdings" panose="05000000000000000000" pitchFamily="2" charset="2"/>
              <a:buChar char="Ø"/>
            </a:pPr>
            <a:r>
              <a:rPr lang="en-US" dirty="0"/>
              <a:t> o </a:t>
            </a:r>
            <a:r>
              <a:rPr lang="en-US" dirty="0" err="1"/>
              <a:t>ato</a:t>
            </a:r>
            <a:r>
              <a:rPr lang="en-US" dirty="0"/>
              <a:t> </a:t>
            </a:r>
            <a:r>
              <a:rPr lang="en-US" dirty="0" err="1"/>
              <a:t>permite</a:t>
            </a:r>
            <a:r>
              <a:rPr lang="en-US" dirty="0"/>
              <a:t> a </a:t>
            </a:r>
            <a:r>
              <a:rPr lang="en-US" dirty="0" err="1"/>
              <a:t>realização</a:t>
            </a:r>
            <a:r>
              <a:rPr lang="en-US" dirty="0"/>
              <a:t> de </a:t>
            </a:r>
            <a:r>
              <a:rPr lang="en-US" dirty="0" err="1"/>
              <a:t>buscas</a:t>
            </a:r>
            <a:r>
              <a:rPr lang="en-US" dirty="0"/>
              <a:t> </a:t>
            </a:r>
            <a:r>
              <a:rPr lang="en-US" dirty="0" err="1"/>
              <a:t>imobiliárias</a:t>
            </a:r>
            <a:r>
              <a:rPr lang="en-US" dirty="0"/>
              <a:t> </a:t>
            </a:r>
            <a:r>
              <a:rPr lang="en-US" dirty="0" err="1"/>
              <a:t>isentas</a:t>
            </a:r>
            <a:r>
              <a:rPr lang="en-US" dirty="0"/>
              <a:t> de </a:t>
            </a:r>
            <a:r>
              <a:rPr lang="en-US" dirty="0" err="1"/>
              <a:t>emolumentos</a:t>
            </a:r>
            <a:r>
              <a:rPr lang="en-US" dirty="0"/>
              <a:t> para </a:t>
            </a:r>
            <a:r>
              <a:rPr lang="en-US" dirty="0" err="1"/>
              <a:t>Reurb</a:t>
            </a:r>
            <a:r>
              <a:rPr lang="en-US" dirty="0"/>
              <a:t>-S;</a:t>
            </a:r>
          </a:p>
          <a:p>
            <a:pPr algn="just">
              <a:buFont typeface="Wingdings" panose="05000000000000000000" pitchFamily="2" charset="2"/>
              <a:buChar char="Ø"/>
            </a:pPr>
            <a:r>
              <a:rPr lang="en-US" dirty="0" err="1"/>
              <a:t>Permite</a:t>
            </a:r>
            <a:r>
              <a:rPr lang="en-US" dirty="0"/>
              <a:t> a </a:t>
            </a:r>
            <a:r>
              <a:rPr lang="en-US" dirty="0" err="1"/>
              <a:t>emissão</a:t>
            </a:r>
            <a:r>
              <a:rPr lang="en-US" dirty="0"/>
              <a:t> de </a:t>
            </a:r>
            <a:r>
              <a:rPr lang="en-US" dirty="0" err="1"/>
              <a:t>certidão</a:t>
            </a:r>
            <a:r>
              <a:rPr lang="en-US" dirty="0"/>
              <a:t> </a:t>
            </a:r>
            <a:r>
              <a:rPr lang="en-US" dirty="0" err="1"/>
              <a:t>imobiliária</a:t>
            </a:r>
            <a:r>
              <a:rPr lang="en-US" dirty="0"/>
              <a:t> </a:t>
            </a:r>
            <a:r>
              <a:rPr lang="en-US" dirty="0" err="1"/>
              <a:t>isenta</a:t>
            </a:r>
            <a:r>
              <a:rPr lang="en-US" dirty="0"/>
              <a:t> de </a:t>
            </a:r>
            <a:r>
              <a:rPr lang="en-US" dirty="0" err="1"/>
              <a:t>emolumentos</a:t>
            </a:r>
            <a:r>
              <a:rPr lang="en-US" dirty="0"/>
              <a:t> para </a:t>
            </a:r>
            <a:r>
              <a:rPr lang="en-US" dirty="0" err="1"/>
              <a:t>Reurb</a:t>
            </a:r>
            <a:r>
              <a:rPr lang="en-US" dirty="0"/>
              <a:t>-S;</a:t>
            </a:r>
          </a:p>
          <a:p>
            <a:pPr algn="just">
              <a:buFont typeface="Wingdings" panose="05000000000000000000" pitchFamily="2" charset="2"/>
              <a:buChar char="Ø"/>
            </a:pPr>
            <a:r>
              <a:rPr lang="en-US" dirty="0" err="1"/>
              <a:t>Permite</a:t>
            </a:r>
            <a:r>
              <a:rPr lang="en-US" dirty="0"/>
              <a:t> a </a:t>
            </a:r>
            <a:r>
              <a:rPr lang="en-US" dirty="0" err="1"/>
              <a:t>realização</a:t>
            </a:r>
            <a:r>
              <a:rPr lang="en-US" dirty="0"/>
              <a:t> de </a:t>
            </a:r>
            <a:r>
              <a:rPr lang="en-US" dirty="0" err="1"/>
              <a:t>mediação</a:t>
            </a:r>
            <a:r>
              <a:rPr lang="en-US" dirty="0"/>
              <a:t> extrajudicial de </a:t>
            </a:r>
            <a:r>
              <a:rPr lang="en-US" dirty="0" err="1"/>
              <a:t>conflitos</a:t>
            </a:r>
            <a:r>
              <a:rPr lang="en-US" dirty="0"/>
              <a:t> </a:t>
            </a:r>
            <a:r>
              <a:rPr lang="en-US" dirty="0" err="1"/>
              <a:t>isenta</a:t>
            </a:r>
            <a:r>
              <a:rPr lang="en-US" dirty="0"/>
              <a:t> de </a:t>
            </a:r>
            <a:r>
              <a:rPr lang="en-US" dirty="0" err="1"/>
              <a:t>emolumentos</a:t>
            </a:r>
            <a:r>
              <a:rPr lang="en-US" dirty="0"/>
              <a:t>, </a:t>
            </a:r>
            <a:r>
              <a:rPr lang="en-US" dirty="0" err="1"/>
              <a:t>na</a:t>
            </a:r>
            <a:r>
              <a:rPr lang="en-US" dirty="0"/>
              <a:t> forma do </a:t>
            </a:r>
            <a:r>
              <a:rPr lang="en-US" dirty="0" err="1"/>
              <a:t>Provimento</a:t>
            </a:r>
            <a:r>
              <a:rPr lang="en-US" dirty="0"/>
              <a:t> nº 67/CNJ/2018, para a </a:t>
            </a:r>
            <a:r>
              <a:rPr lang="en-US" dirty="0" err="1"/>
              <a:t>Reurb</a:t>
            </a:r>
            <a:r>
              <a:rPr lang="en-US" dirty="0"/>
              <a:t>-S; (art. 53, </a:t>
            </a:r>
            <a:r>
              <a:rPr lang="en-US" i="1" dirty="0"/>
              <a:t>caput e </a:t>
            </a:r>
            <a:r>
              <a:rPr lang="en-US" dirty="0"/>
              <a:t>§2º do </a:t>
            </a:r>
            <a:r>
              <a:rPr lang="en-US" dirty="0" err="1"/>
              <a:t>Decreto</a:t>
            </a:r>
            <a:r>
              <a:rPr lang="en-US" dirty="0"/>
              <a:t>)</a:t>
            </a:r>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2264747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 name="Rectangle 85">
            <a:extLst>
              <a:ext uri="{FF2B5EF4-FFF2-40B4-BE49-F238E27FC236}">
                <a16:creationId xmlns:a16="http://schemas.microsoft.com/office/drawing/2014/main" id="{BB2B8762-61F0-4F1B-9364-D633EE9D6AF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 name="Rectangle 87">
            <a:extLst>
              <a:ext uri="{FF2B5EF4-FFF2-40B4-BE49-F238E27FC236}">
                <a16:creationId xmlns:a16="http://schemas.microsoft.com/office/drawing/2014/main" id="{E97675C8-1328-460C-9EBF-6B446B67EAD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0" name="Straight Connector 89">
            <a:extLst>
              <a:ext uri="{FF2B5EF4-FFF2-40B4-BE49-F238E27FC236}">
                <a16:creationId xmlns:a16="http://schemas.microsoft.com/office/drawing/2014/main" id="{514EE78B-AF71-4195-A01B-F1165D9233BF}"/>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92" name="Rectangle 91">
            <a:extLst>
              <a:ext uri="{FF2B5EF4-FFF2-40B4-BE49-F238E27FC236}">
                <a16:creationId xmlns:a16="http://schemas.microsoft.com/office/drawing/2014/main" id="{C6417104-D4C1-4710-9982-2154A7F4849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07BDDC51-8BB2-42BE-8EA8-39B3E9AC1EF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6" name="Rectangle 95">
            <a:extLst>
              <a:ext uri="{FF2B5EF4-FFF2-40B4-BE49-F238E27FC236}">
                <a16:creationId xmlns:a16="http://schemas.microsoft.com/office/drawing/2014/main" id="{DA52A394-10F4-4AA5-90E4-634D1E919DB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8" name="Straight Connector 97">
            <a:extLst>
              <a:ext uri="{FF2B5EF4-FFF2-40B4-BE49-F238E27FC236}">
                <a16:creationId xmlns:a16="http://schemas.microsoft.com/office/drawing/2014/main" id="{04733B62-1719-4677-A612-CA0AC0AD7482}"/>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pic>
        <p:nvPicPr>
          <p:cNvPr id="3" name="Imagem 2">
            <a:extLst>
              <a:ext uri="{FF2B5EF4-FFF2-40B4-BE49-F238E27FC236}">
                <a16:creationId xmlns:a16="http://schemas.microsoft.com/office/drawing/2014/main" id="{D556E4C2-99F7-412D-9B1A-AE81AAED362A}"/>
              </a:ext>
            </a:extLst>
          </p:cNvPr>
          <p:cNvPicPr>
            <a:picLocks noChangeAspect="1"/>
          </p:cNvPicPr>
          <p:nvPr/>
        </p:nvPicPr>
        <p:blipFill>
          <a:blip r:embed="rId2"/>
          <a:stretch>
            <a:fillRect/>
          </a:stretch>
        </p:blipFill>
        <p:spPr>
          <a:xfrm>
            <a:off x="3721" y="991456"/>
            <a:ext cx="5941827" cy="5866544"/>
          </a:xfrm>
          <a:prstGeom prst="rect">
            <a:avLst/>
          </a:prstGeom>
        </p:spPr>
      </p:pic>
      <p:pic>
        <p:nvPicPr>
          <p:cNvPr id="8" name="Imagem 7">
            <a:extLst>
              <a:ext uri="{FF2B5EF4-FFF2-40B4-BE49-F238E27FC236}">
                <a16:creationId xmlns:a16="http://schemas.microsoft.com/office/drawing/2014/main" id="{5BCAB693-1B9D-434D-A38B-1D8E20051D36}"/>
              </a:ext>
            </a:extLst>
          </p:cNvPr>
          <p:cNvPicPr>
            <a:picLocks noChangeAspect="1"/>
          </p:cNvPicPr>
          <p:nvPr/>
        </p:nvPicPr>
        <p:blipFill>
          <a:blip r:embed="rId3"/>
          <a:stretch>
            <a:fillRect/>
          </a:stretch>
        </p:blipFill>
        <p:spPr>
          <a:xfrm>
            <a:off x="6246997" y="981076"/>
            <a:ext cx="5941827" cy="5866544"/>
          </a:xfrm>
          <a:prstGeom prst="rect">
            <a:avLst/>
          </a:prstGeom>
        </p:spPr>
      </p:pic>
      <p:sp>
        <p:nvSpPr>
          <p:cNvPr id="100" name="Rectangle 99">
            <a:extLst>
              <a:ext uri="{FF2B5EF4-FFF2-40B4-BE49-F238E27FC236}">
                <a16:creationId xmlns:a16="http://schemas.microsoft.com/office/drawing/2014/main" id="{626F1402-2DEC-4071-84AF-350C7BF00D4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3996"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Cori-MG">
            <a:extLst>
              <a:ext uri="{FF2B5EF4-FFF2-40B4-BE49-F238E27FC236}">
                <a16:creationId xmlns:a16="http://schemas.microsoft.com/office/drawing/2014/main" id="{AF7620F8-73E2-4E29-8CED-49781D8AD2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0380"/>
            <a:ext cx="1366838" cy="49145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descr="\\SERVIDOR\Users\CARLOS\Desktop\ATOS DA SERVENTIA\TIMBRES CARTÓRIO\Nova pasta\LOGO MARCA CASA AZUL.jpg">
            <a:extLst>
              <a:ext uri="{FF2B5EF4-FFF2-40B4-BE49-F238E27FC236}">
                <a16:creationId xmlns:a16="http://schemas.microsoft.com/office/drawing/2014/main" id="{05F22D78-93F0-4937-83EB-0A381FD06E3A}"/>
              </a:ext>
            </a:extLst>
          </p:cNvPr>
          <p:cNvPicPr/>
          <p:nvPr/>
        </p:nvPicPr>
        <p:blipFill>
          <a:blip r:embed="rId5"/>
          <a:srcRect/>
          <a:stretch>
            <a:fillRect/>
          </a:stretch>
        </p:blipFill>
        <p:spPr bwMode="auto">
          <a:xfrm>
            <a:off x="10851633" y="10380"/>
            <a:ext cx="1340367" cy="662122"/>
          </a:xfrm>
          <a:prstGeom prst="rect">
            <a:avLst/>
          </a:prstGeom>
          <a:noFill/>
          <a:ln w="9525">
            <a:noFill/>
            <a:miter lim="800000"/>
            <a:headEnd/>
            <a:tailEnd/>
          </a:ln>
        </p:spPr>
      </p:pic>
      <p:sp>
        <p:nvSpPr>
          <p:cNvPr id="49" name="Título 1">
            <a:extLst>
              <a:ext uri="{FF2B5EF4-FFF2-40B4-BE49-F238E27FC236}">
                <a16:creationId xmlns:a16="http://schemas.microsoft.com/office/drawing/2014/main" id="{890FF4F8-79A4-43A8-8895-D3F725A1FF2B}"/>
              </a:ext>
            </a:extLst>
          </p:cNvPr>
          <p:cNvSpPr>
            <a:spLocks noGrp="1"/>
          </p:cNvSpPr>
          <p:nvPr>
            <p:ph type="title"/>
          </p:nvPr>
        </p:nvSpPr>
        <p:spPr>
          <a:xfrm>
            <a:off x="1366837" y="-275462"/>
            <a:ext cx="9652334" cy="1057655"/>
          </a:xfrm>
        </p:spPr>
        <p:txBody>
          <a:bodyPr vert="horz" lIns="91440" tIns="45720" rIns="91440" bIns="45720" rtlCol="0" anchor="b">
            <a:normAutofit/>
          </a:bodyPr>
          <a:lstStyle/>
          <a:p>
            <a:r>
              <a:rPr lang="en-US" sz="2800" dirty="0">
                <a:solidFill>
                  <a:schemeClr val="tx1">
                    <a:lumMod val="85000"/>
                    <a:lumOff val="15000"/>
                  </a:schemeClr>
                </a:solidFill>
              </a:rPr>
              <a:t>FASE 02 (</a:t>
            </a:r>
            <a:r>
              <a:rPr lang="en-US" sz="2800" dirty="0" err="1">
                <a:solidFill>
                  <a:schemeClr val="tx1">
                    <a:lumMod val="85000"/>
                    <a:lumOff val="15000"/>
                  </a:schemeClr>
                </a:solidFill>
              </a:rPr>
              <a:t>Processamento</a:t>
            </a:r>
            <a:r>
              <a:rPr lang="en-US" sz="2800" dirty="0">
                <a:solidFill>
                  <a:schemeClr val="tx1">
                    <a:lumMod val="85000"/>
                    <a:lumOff val="15000"/>
                  </a:schemeClr>
                </a:solidFill>
              </a:rPr>
              <a:t>) – </a:t>
            </a:r>
            <a:r>
              <a:rPr lang="en-US" sz="2800" dirty="0" err="1">
                <a:solidFill>
                  <a:schemeClr val="tx1">
                    <a:lumMod val="85000"/>
                    <a:lumOff val="15000"/>
                  </a:schemeClr>
                </a:solidFill>
              </a:rPr>
              <a:t>Decisão</a:t>
            </a:r>
            <a:r>
              <a:rPr lang="en-US" sz="2800" dirty="0">
                <a:solidFill>
                  <a:schemeClr val="tx1">
                    <a:lumMod val="85000"/>
                    <a:lumOff val="15000"/>
                  </a:schemeClr>
                </a:solidFill>
              </a:rPr>
              <a:t> </a:t>
            </a:r>
            <a:r>
              <a:rPr lang="en-US" sz="2800" dirty="0" err="1">
                <a:solidFill>
                  <a:schemeClr val="tx1">
                    <a:lumMod val="85000"/>
                    <a:lumOff val="15000"/>
                  </a:schemeClr>
                </a:solidFill>
              </a:rPr>
              <a:t>Instauradora</a:t>
            </a:r>
            <a:r>
              <a:rPr lang="en-US" sz="2800" dirty="0">
                <a:solidFill>
                  <a:schemeClr val="tx1">
                    <a:lumMod val="85000"/>
                    <a:lumOff val="15000"/>
                  </a:schemeClr>
                </a:solidFill>
              </a:rPr>
              <a:t> da </a:t>
            </a:r>
            <a:r>
              <a:rPr lang="en-US" sz="2800" dirty="0" err="1">
                <a:solidFill>
                  <a:schemeClr val="tx1">
                    <a:lumMod val="85000"/>
                    <a:lumOff val="15000"/>
                  </a:schemeClr>
                </a:solidFill>
              </a:rPr>
              <a:t>Reurb</a:t>
            </a:r>
            <a:endParaRPr lang="en-US" sz="2800" dirty="0">
              <a:solidFill>
                <a:schemeClr val="tx1">
                  <a:lumMod val="85000"/>
                  <a:lumOff val="15000"/>
                </a:schemeClr>
              </a:solidFill>
            </a:endParaRPr>
          </a:p>
        </p:txBody>
      </p:sp>
    </p:spTree>
    <p:extLst>
      <p:ext uri="{BB962C8B-B14F-4D97-AF65-F5344CB8AC3E}">
        <p14:creationId xmlns:p14="http://schemas.microsoft.com/office/powerpoint/2010/main" val="10625380"/>
      </p:ext>
    </p:extLst>
  </p:cSld>
  <p:clrMapOvr>
    <a:masterClrMapping/>
  </p:clrMapOvr>
</p:sld>
</file>

<file path=ppt/theme/theme1.xml><?xml version="1.0" encoding="utf-8"?>
<a:theme xmlns:a="http://schemas.openxmlformats.org/drawingml/2006/main" name="Retrospectiva">
  <a:themeElements>
    <a:clrScheme name="Retrospectiva">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iv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iv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TM02900769[[fn=Retrospectiva]]</Template>
  <TotalTime>2612</TotalTime>
  <Words>1312</Words>
  <Application>Microsoft Office PowerPoint</Application>
  <PresentationFormat>Widescreen</PresentationFormat>
  <Paragraphs>140</Paragraphs>
  <Slides>40</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40</vt:i4>
      </vt:variant>
    </vt:vector>
  </HeadingPairs>
  <TitlesOfParts>
    <vt:vector size="44" baseType="lpstr">
      <vt:lpstr>Calibri</vt:lpstr>
      <vt:lpstr>Calibri Light</vt:lpstr>
      <vt:lpstr>Wingdings</vt:lpstr>
      <vt:lpstr>Retrospectiva</vt:lpstr>
      <vt:lpstr>  Workshop sobre Regularização Fundiária </vt:lpstr>
      <vt:lpstr>Peças úteis ao Poder Público - REURB </vt:lpstr>
      <vt:lpstr>I – FASES DA REURB – art. 28 da Lei 13.465/17</vt:lpstr>
      <vt:lpstr>FASE 01 – Requerimento do Legitimado</vt:lpstr>
      <vt:lpstr>FASE 01 – Requerimento do Legitimado</vt:lpstr>
      <vt:lpstr>FASE 02 – Processamento O que fazer após receber o pedido do legitimado?</vt:lpstr>
      <vt:lpstr>FASE 02 – Processamento – Autuação</vt:lpstr>
      <vt:lpstr>FASE 02 - Ato do Poder Público (inciso I, art. 13, Lei nº 13465/17)</vt:lpstr>
      <vt:lpstr>FASE 02 (Processamento) – Decisão Instauradora da Reurb</vt:lpstr>
      <vt:lpstr>FASE 02 (Processamento) – Decisão Instauradora da Reurb</vt:lpstr>
      <vt:lpstr>FASE 02 (Processamento) – Decisão Denegatória da Reurb</vt:lpstr>
      <vt:lpstr>FASE 02 (Processamento) – Decisão Denegatória da Reurb</vt:lpstr>
      <vt:lpstr>FASE 01 – Requerimento do Legitimado</vt:lpstr>
      <vt:lpstr>FASE 02 (Processamento) – Notificações e Edital</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  Contato: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Michely Cunha</dc:creator>
  <cp:lastModifiedBy>Michely Cunha</cp:lastModifiedBy>
  <cp:revision>42</cp:revision>
  <dcterms:created xsi:type="dcterms:W3CDTF">2018-04-01T20:30:21Z</dcterms:created>
  <dcterms:modified xsi:type="dcterms:W3CDTF">2018-04-13T11:00:33Z</dcterms:modified>
</cp:coreProperties>
</file>